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7" r:id="rId1"/>
  </p:sldMasterIdLst>
  <p:notesMasterIdLst>
    <p:notesMasterId r:id="rId27"/>
  </p:notesMasterIdLst>
  <p:sldIdLst>
    <p:sldId id="256" r:id="rId2"/>
    <p:sldId id="257" r:id="rId3"/>
    <p:sldId id="277" r:id="rId4"/>
    <p:sldId id="280" r:id="rId5"/>
    <p:sldId id="258" r:id="rId6"/>
    <p:sldId id="259" r:id="rId7"/>
    <p:sldId id="260" r:id="rId8"/>
    <p:sldId id="261" r:id="rId9"/>
    <p:sldId id="262" r:id="rId10"/>
    <p:sldId id="279"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8"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4" d="100"/>
          <a:sy n="84" d="100"/>
        </p:scale>
        <p:origin x="1426"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4" Type="http://schemas.openxmlformats.org/officeDocument/2006/relationships/image" Target="../media/image2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4" Type="http://schemas.openxmlformats.org/officeDocument/2006/relationships/image" Target="../media/image2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D47306-4B23-42C9-BEA3-FDF6444BF9CC}"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C75D56B-FB53-4E6A-94D9-7027F8D0EE0F}">
      <dgm:prSet/>
      <dgm:spPr/>
      <dgm:t>
        <a:bodyPr/>
        <a:lstStyle/>
        <a:p>
          <a:r>
            <a:rPr lang="en-US"/>
            <a:t>A comprehensive verification process ensures all configurations and setups are completed. </a:t>
          </a:r>
        </a:p>
      </dgm:t>
    </dgm:pt>
    <dgm:pt modelId="{31AE396E-51E5-488A-AFAB-BC022344FF31}" type="parTrans" cxnId="{7BFCA3D3-E1D5-4017-95F7-84500B2FB732}">
      <dgm:prSet/>
      <dgm:spPr/>
      <dgm:t>
        <a:bodyPr/>
        <a:lstStyle/>
        <a:p>
          <a:endParaRPr lang="en-US"/>
        </a:p>
      </dgm:t>
    </dgm:pt>
    <dgm:pt modelId="{D826F78F-FBEF-4344-8723-88AFFCDD9B29}" type="sibTrans" cxnId="{7BFCA3D3-E1D5-4017-95F7-84500B2FB732}">
      <dgm:prSet/>
      <dgm:spPr/>
      <dgm:t>
        <a:bodyPr/>
        <a:lstStyle/>
        <a:p>
          <a:endParaRPr lang="en-US"/>
        </a:p>
      </dgm:t>
    </dgm:pt>
    <dgm:pt modelId="{DC1B1EEA-E74D-4434-917D-05D3A86D4696}">
      <dgm:prSet/>
      <dgm:spPr/>
      <dgm:t>
        <a:bodyPr/>
        <a:lstStyle/>
        <a:p>
          <a:r>
            <a:rPr lang="en-US"/>
            <a:t>This includes validating network security, redundancy, and performance through rigorous testing and documentation for future reference.</a:t>
          </a:r>
        </a:p>
      </dgm:t>
    </dgm:pt>
    <dgm:pt modelId="{84C61DF3-CB1B-4EAD-B1BF-3671A76FF071}" type="parTrans" cxnId="{EA61970A-0B42-4C74-94A4-61A4AB67E2D4}">
      <dgm:prSet/>
      <dgm:spPr/>
      <dgm:t>
        <a:bodyPr/>
        <a:lstStyle/>
        <a:p>
          <a:endParaRPr lang="en-US"/>
        </a:p>
      </dgm:t>
    </dgm:pt>
    <dgm:pt modelId="{640AE459-4102-433E-B543-FBEFE98084CB}" type="sibTrans" cxnId="{EA61970A-0B42-4C74-94A4-61A4AB67E2D4}">
      <dgm:prSet/>
      <dgm:spPr/>
      <dgm:t>
        <a:bodyPr/>
        <a:lstStyle/>
        <a:p>
          <a:endParaRPr lang="en-US"/>
        </a:p>
      </dgm:t>
    </dgm:pt>
    <dgm:pt modelId="{A7B8D95A-E419-4B57-B40E-EC7F511D586D}" type="pres">
      <dgm:prSet presAssocID="{2ED47306-4B23-42C9-BEA3-FDF6444BF9CC}" presName="root" presStyleCnt="0">
        <dgm:presLayoutVars>
          <dgm:dir/>
          <dgm:resizeHandles val="exact"/>
        </dgm:presLayoutVars>
      </dgm:prSet>
      <dgm:spPr/>
    </dgm:pt>
    <dgm:pt modelId="{AA5DCCFB-A419-4C0A-B8F5-0809B5BEA4D9}" type="pres">
      <dgm:prSet presAssocID="{DC75D56B-FB53-4E6A-94D9-7027F8D0EE0F}" presName="compNode" presStyleCnt="0"/>
      <dgm:spPr/>
    </dgm:pt>
    <dgm:pt modelId="{CA804E64-E7C0-40E4-89E8-E4FFBC6E31DB}" type="pres">
      <dgm:prSet presAssocID="{DC75D56B-FB53-4E6A-94D9-7027F8D0EE0F}" presName="bgRect" presStyleLbl="bgShp" presStyleIdx="0" presStyleCnt="2"/>
      <dgm:spPr/>
    </dgm:pt>
    <dgm:pt modelId="{66D4F244-C4A4-4890-A74C-C80DDC4D120C}" type="pres">
      <dgm:prSet presAssocID="{DC75D56B-FB53-4E6A-94D9-7027F8D0EE0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eckmark"/>
        </a:ext>
      </dgm:extLst>
    </dgm:pt>
    <dgm:pt modelId="{637CEC57-97EF-4A6E-ABE3-2D2C536754E8}" type="pres">
      <dgm:prSet presAssocID="{DC75D56B-FB53-4E6A-94D9-7027F8D0EE0F}" presName="spaceRect" presStyleCnt="0"/>
      <dgm:spPr/>
    </dgm:pt>
    <dgm:pt modelId="{21A700BA-7462-40F3-BC95-8A9661D0180B}" type="pres">
      <dgm:prSet presAssocID="{DC75D56B-FB53-4E6A-94D9-7027F8D0EE0F}" presName="parTx" presStyleLbl="revTx" presStyleIdx="0" presStyleCnt="2">
        <dgm:presLayoutVars>
          <dgm:chMax val="0"/>
          <dgm:chPref val="0"/>
        </dgm:presLayoutVars>
      </dgm:prSet>
      <dgm:spPr/>
    </dgm:pt>
    <dgm:pt modelId="{FB4CFFB3-CF1B-48F5-9C46-0D27BBA5B3B2}" type="pres">
      <dgm:prSet presAssocID="{D826F78F-FBEF-4344-8723-88AFFCDD9B29}" presName="sibTrans" presStyleCnt="0"/>
      <dgm:spPr/>
    </dgm:pt>
    <dgm:pt modelId="{22E7592F-4A0E-4265-9A3C-DF4E90ED5EE4}" type="pres">
      <dgm:prSet presAssocID="{DC1B1EEA-E74D-4434-917D-05D3A86D4696}" presName="compNode" presStyleCnt="0"/>
      <dgm:spPr/>
    </dgm:pt>
    <dgm:pt modelId="{7D9397B2-691C-454E-935D-BA34899DC274}" type="pres">
      <dgm:prSet presAssocID="{DC1B1EEA-E74D-4434-917D-05D3A86D4696}" presName="bgRect" presStyleLbl="bgShp" presStyleIdx="1" presStyleCnt="2"/>
      <dgm:spPr/>
    </dgm:pt>
    <dgm:pt modelId="{B50851D9-87A4-4C5B-ABF1-85BD13D2C070}" type="pres">
      <dgm:prSet presAssocID="{DC1B1EEA-E74D-4434-917D-05D3A86D4696}"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esentation with Checklist"/>
        </a:ext>
      </dgm:extLst>
    </dgm:pt>
    <dgm:pt modelId="{FFCA61B0-0C94-470D-BDF0-F5914E6DFAE5}" type="pres">
      <dgm:prSet presAssocID="{DC1B1EEA-E74D-4434-917D-05D3A86D4696}" presName="spaceRect" presStyleCnt="0"/>
      <dgm:spPr/>
    </dgm:pt>
    <dgm:pt modelId="{9E785A5D-F7FE-4D68-AA1E-F8F38DAC211C}" type="pres">
      <dgm:prSet presAssocID="{DC1B1EEA-E74D-4434-917D-05D3A86D4696}" presName="parTx" presStyleLbl="revTx" presStyleIdx="1" presStyleCnt="2">
        <dgm:presLayoutVars>
          <dgm:chMax val="0"/>
          <dgm:chPref val="0"/>
        </dgm:presLayoutVars>
      </dgm:prSet>
      <dgm:spPr/>
    </dgm:pt>
  </dgm:ptLst>
  <dgm:cxnLst>
    <dgm:cxn modelId="{EA61970A-0B42-4C74-94A4-61A4AB67E2D4}" srcId="{2ED47306-4B23-42C9-BEA3-FDF6444BF9CC}" destId="{DC1B1EEA-E74D-4434-917D-05D3A86D4696}" srcOrd="1" destOrd="0" parTransId="{84C61DF3-CB1B-4EAD-B1BF-3671A76FF071}" sibTransId="{640AE459-4102-433E-B543-FBEFE98084CB}"/>
    <dgm:cxn modelId="{A789D5BF-96F1-4A28-BA1B-70C2CDC7894F}" type="presOf" srcId="{DC75D56B-FB53-4E6A-94D9-7027F8D0EE0F}" destId="{21A700BA-7462-40F3-BC95-8A9661D0180B}" srcOrd="0" destOrd="0" presId="urn:microsoft.com/office/officeart/2018/2/layout/IconVerticalSolidList"/>
    <dgm:cxn modelId="{7BFCA3D3-E1D5-4017-95F7-84500B2FB732}" srcId="{2ED47306-4B23-42C9-BEA3-FDF6444BF9CC}" destId="{DC75D56B-FB53-4E6A-94D9-7027F8D0EE0F}" srcOrd="0" destOrd="0" parTransId="{31AE396E-51E5-488A-AFAB-BC022344FF31}" sibTransId="{D826F78F-FBEF-4344-8723-88AFFCDD9B29}"/>
    <dgm:cxn modelId="{5AEECCD6-2E13-45D1-BC49-781DC42BC2DB}" type="presOf" srcId="{2ED47306-4B23-42C9-BEA3-FDF6444BF9CC}" destId="{A7B8D95A-E419-4B57-B40E-EC7F511D586D}" srcOrd="0" destOrd="0" presId="urn:microsoft.com/office/officeart/2018/2/layout/IconVerticalSolidList"/>
    <dgm:cxn modelId="{19B4C8DF-8F46-4FA2-B6CB-189AD5A9B24F}" type="presOf" srcId="{DC1B1EEA-E74D-4434-917D-05D3A86D4696}" destId="{9E785A5D-F7FE-4D68-AA1E-F8F38DAC211C}" srcOrd="0" destOrd="0" presId="urn:microsoft.com/office/officeart/2018/2/layout/IconVerticalSolidList"/>
    <dgm:cxn modelId="{5D0B3449-6917-40F2-BBD1-90D5F24E2584}" type="presParOf" srcId="{A7B8D95A-E419-4B57-B40E-EC7F511D586D}" destId="{AA5DCCFB-A419-4C0A-B8F5-0809B5BEA4D9}" srcOrd="0" destOrd="0" presId="urn:microsoft.com/office/officeart/2018/2/layout/IconVerticalSolidList"/>
    <dgm:cxn modelId="{2B15B823-0A0D-46A4-882C-67F68D958777}" type="presParOf" srcId="{AA5DCCFB-A419-4C0A-B8F5-0809B5BEA4D9}" destId="{CA804E64-E7C0-40E4-89E8-E4FFBC6E31DB}" srcOrd="0" destOrd="0" presId="urn:microsoft.com/office/officeart/2018/2/layout/IconVerticalSolidList"/>
    <dgm:cxn modelId="{AA660CB0-C651-4A8F-A0A6-DD0ECA8D5520}" type="presParOf" srcId="{AA5DCCFB-A419-4C0A-B8F5-0809B5BEA4D9}" destId="{66D4F244-C4A4-4890-A74C-C80DDC4D120C}" srcOrd="1" destOrd="0" presId="urn:microsoft.com/office/officeart/2018/2/layout/IconVerticalSolidList"/>
    <dgm:cxn modelId="{90D8895E-ACC1-4369-99CA-DAB19C021F30}" type="presParOf" srcId="{AA5DCCFB-A419-4C0A-B8F5-0809B5BEA4D9}" destId="{637CEC57-97EF-4A6E-ABE3-2D2C536754E8}" srcOrd="2" destOrd="0" presId="urn:microsoft.com/office/officeart/2018/2/layout/IconVerticalSolidList"/>
    <dgm:cxn modelId="{26458A92-2092-4788-8F48-433A02B3C215}" type="presParOf" srcId="{AA5DCCFB-A419-4C0A-B8F5-0809B5BEA4D9}" destId="{21A700BA-7462-40F3-BC95-8A9661D0180B}" srcOrd="3" destOrd="0" presId="urn:microsoft.com/office/officeart/2018/2/layout/IconVerticalSolidList"/>
    <dgm:cxn modelId="{B33F49D3-32C4-48BC-A4F1-C0B9D2FA6F3F}" type="presParOf" srcId="{A7B8D95A-E419-4B57-B40E-EC7F511D586D}" destId="{FB4CFFB3-CF1B-48F5-9C46-0D27BBA5B3B2}" srcOrd="1" destOrd="0" presId="urn:microsoft.com/office/officeart/2018/2/layout/IconVerticalSolidList"/>
    <dgm:cxn modelId="{8F3A5369-B7EF-4EB2-B2DC-A661EB99802A}" type="presParOf" srcId="{A7B8D95A-E419-4B57-B40E-EC7F511D586D}" destId="{22E7592F-4A0E-4265-9A3C-DF4E90ED5EE4}" srcOrd="2" destOrd="0" presId="urn:microsoft.com/office/officeart/2018/2/layout/IconVerticalSolidList"/>
    <dgm:cxn modelId="{39F38557-7A50-48BE-83F2-E1568E90F968}" type="presParOf" srcId="{22E7592F-4A0E-4265-9A3C-DF4E90ED5EE4}" destId="{7D9397B2-691C-454E-935D-BA34899DC274}" srcOrd="0" destOrd="0" presId="urn:microsoft.com/office/officeart/2018/2/layout/IconVerticalSolidList"/>
    <dgm:cxn modelId="{3866060F-57BA-43C4-BDD3-9E4E5C98F858}" type="presParOf" srcId="{22E7592F-4A0E-4265-9A3C-DF4E90ED5EE4}" destId="{B50851D9-87A4-4C5B-ABF1-85BD13D2C070}" srcOrd="1" destOrd="0" presId="urn:microsoft.com/office/officeart/2018/2/layout/IconVerticalSolidList"/>
    <dgm:cxn modelId="{2292D6B6-DE1B-41AD-9C7B-7D71A83446AD}" type="presParOf" srcId="{22E7592F-4A0E-4265-9A3C-DF4E90ED5EE4}" destId="{FFCA61B0-0C94-470D-BDF0-F5914E6DFAE5}" srcOrd="2" destOrd="0" presId="urn:microsoft.com/office/officeart/2018/2/layout/IconVerticalSolidList"/>
    <dgm:cxn modelId="{DAD656E6-1374-47FE-8B14-66EEC9064CE6}" type="presParOf" srcId="{22E7592F-4A0E-4265-9A3C-DF4E90ED5EE4}" destId="{9E785A5D-F7FE-4D68-AA1E-F8F38DAC211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804E64-E7C0-40E4-89E8-E4FFBC6E31DB}">
      <dsp:nvSpPr>
        <dsp:cNvPr id="0" name=""/>
        <dsp:cNvSpPr/>
      </dsp:nvSpPr>
      <dsp:spPr>
        <a:xfrm>
          <a:off x="0" y="809181"/>
          <a:ext cx="4971603" cy="149387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6D4F244-C4A4-4890-A74C-C80DDC4D120C}">
      <dsp:nvSpPr>
        <dsp:cNvPr id="0" name=""/>
        <dsp:cNvSpPr/>
      </dsp:nvSpPr>
      <dsp:spPr>
        <a:xfrm>
          <a:off x="451896" y="1145303"/>
          <a:ext cx="821630" cy="8216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1A700BA-7462-40F3-BC95-8A9661D0180B}">
      <dsp:nvSpPr>
        <dsp:cNvPr id="0" name=""/>
        <dsp:cNvSpPr/>
      </dsp:nvSpPr>
      <dsp:spPr>
        <a:xfrm>
          <a:off x="1725424" y="809181"/>
          <a:ext cx="3246178" cy="1493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102" tIns="158102" rIns="158102" bIns="158102" numCol="1" spcCol="1270" anchor="ctr" anchorCtr="0">
          <a:noAutofit/>
        </a:bodyPr>
        <a:lstStyle/>
        <a:p>
          <a:pPr marL="0" lvl="0" indent="0" algn="l" defTabSz="666750">
            <a:lnSpc>
              <a:spcPct val="90000"/>
            </a:lnSpc>
            <a:spcBef>
              <a:spcPct val="0"/>
            </a:spcBef>
            <a:spcAft>
              <a:spcPct val="35000"/>
            </a:spcAft>
            <a:buNone/>
          </a:pPr>
          <a:r>
            <a:rPr lang="en-US" sz="1500" kern="1200"/>
            <a:t>A comprehensive verification process ensures all configurations and setups are completed. </a:t>
          </a:r>
        </a:p>
      </dsp:txBody>
      <dsp:txXfrm>
        <a:off x="1725424" y="809181"/>
        <a:ext cx="3246178" cy="1493874"/>
      </dsp:txXfrm>
    </dsp:sp>
    <dsp:sp modelId="{7D9397B2-691C-454E-935D-BA34899DC274}">
      <dsp:nvSpPr>
        <dsp:cNvPr id="0" name=""/>
        <dsp:cNvSpPr/>
      </dsp:nvSpPr>
      <dsp:spPr>
        <a:xfrm>
          <a:off x="0" y="2676524"/>
          <a:ext cx="4971603" cy="149387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50851D9-87A4-4C5B-ABF1-85BD13D2C070}">
      <dsp:nvSpPr>
        <dsp:cNvPr id="0" name=""/>
        <dsp:cNvSpPr/>
      </dsp:nvSpPr>
      <dsp:spPr>
        <a:xfrm>
          <a:off x="451896" y="3012646"/>
          <a:ext cx="821630" cy="8216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E785A5D-F7FE-4D68-AA1E-F8F38DAC211C}">
      <dsp:nvSpPr>
        <dsp:cNvPr id="0" name=""/>
        <dsp:cNvSpPr/>
      </dsp:nvSpPr>
      <dsp:spPr>
        <a:xfrm>
          <a:off x="1725424" y="2676524"/>
          <a:ext cx="3246178" cy="1493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8102" tIns="158102" rIns="158102" bIns="158102" numCol="1" spcCol="1270" anchor="ctr" anchorCtr="0">
          <a:noAutofit/>
        </a:bodyPr>
        <a:lstStyle/>
        <a:p>
          <a:pPr marL="0" lvl="0" indent="0" algn="l" defTabSz="666750">
            <a:lnSpc>
              <a:spcPct val="90000"/>
            </a:lnSpc>
            <a:spcBef>
              <a:spcPct val="0"/>
            </a:spcBef>
            <a:spcAft>
              <a:spcPct val="35000"/>
            </a:spcAft>
            <a:buNone/>
          </a:pPr>
          <a:r>
            <a:rPr lang="en-US" sz="1500" kern="1200"/>
            <a:t>This includes validating network security, redundancy, and performance through rigorous testing and documentation for future reference.</a:t>
          </a:r>
        </a:p>
      </dsp:txBody>
      <dsp:txXfrm>
        <a:off x="1725424" y="2676524"/>
        <a:ext cx="3246178" cy="149387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jpeg>
</file>

<file path=ppt/media/image28.png>
</file>

<file path=ppt/media/image29.sv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E316ED-17FB-4AC7-93F5-968888EFBE4A}" type="datetimeFigureOut">
              <a:rPr lang="en-US" smtClean="0"/>
              <a:t>10/23/2024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14C2A5-7520-4E33-813D-F009929842DA}" type="slidenum">
              <a:rPr lang="en-US" smtClean="0"/>
              <a:t>‹#›</a:t>
            </a:fld>
            <a:endParaRPr lang="en-US"/>
          </a:p>
        </p:txBody>
      </p:sp>
    </p:spTree>
    <p:extLst>
      <p:ext uri="{BB962C8B-B14F-4D97-AF65-F5344CB8AC3E}">
        <p14:creationId xmlns:p14="http://schemas.microsoft.com/office/powerpoint/2010/main" val="21405442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14C2A5-7520-4E33-813D-F009929842DA}" type="slidenum">
              <a:rPr lang="en-US" smtClean="0"/>
              <a:t>5</a:t>
            </a:fld>
            <a:endParaRPr lang="en-US"/>
          </a:p>
        </p:txBody>
      </p:sp>
    </p:spTree>
    <p:extLst>
      <p:ext uri="{BB962C8B-B14F-4D97-AF65-F5344CB8AC3E}">
        <p14:creationId xmlns:p14="http://schemas.microsoft.com/office/powerpoint/2010/main" val="10929858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71316" cy="6874935"/>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587929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27836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755486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194447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56841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850132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514478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34179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058446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87566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10/23/2024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880363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10/23/2024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086237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10/23/2024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54355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98273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82208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47471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71317" cy="6874935"/>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BCAD085-E8A6-8845-BD4E-CB4CCA059FC4}" type="datetimeFigureOut">
              <a:rPr lang="en-US" smtClean="0"/>
              <a:t>10/23/2024</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1057765120"/>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sv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08000" y="609600"/>
            <a:ext cx="2882531" cy="5175624"/>
          </a:xfrm>
        </p:spPr>
        <p:txBody>
          <a:bodyPr vert="horz" lIns="91440" tIns="45720" rIns="91440" bIns="45720" rtlCol="0" anchor="ctr">
            <a:normAutofit/>
          </a:bodyPr>
          <a:lstStyle/>
          <a:p>
            <a:pPr algn="l"/>
            <a:r>
              <a:rPr lang="en-US" sz="3300" dirty="0" err="1">
                <a:solidFill>
                  <a:schemeClr val="tx1">
                    <a:lumMod val="85000"/>
                    <a:lumOff val="15000"/>
                  </a:schemeClr>
                </a:solidFill>
              </a:rPr>
              <a:t>InfraTech</a:t>
            </a:r>
            <a:endParaRPr lang="en-US" sz="3300" dirty="0">
              <a:solidFill>
                <a:schemeClr val="tx1">
                  <a:lumMod val="85000"/>
                  <a:lumOff val="15000"/>
                </a:schemeClr>
              </a:solidFill>
            </a:endParaRPr>
          </a:p>
        </p:txBody>
      </p:sp>
      <p:sp>
        <p:nvSpPr>
          <p:cNvPr id="3" name="Subtitle 2"/>
          <p:cNvSpPr>
            <a:spLocks noGrp="1"/>
          </p:cNvSpPr>
          <p:nvPr>
            <p:ph type="subTitle" idx="1"/>
          </p:nvPr>
        </p:nvSpPr>
        <p:spPr>
          <a:xfrm>
            <a:off x="4587063" y="609601"/>
            <a:ext cx="4133472" cy="5175624"/>
          </a:xfrm>
        </p:spPr>
        <p:txBody>
          <a:bodyPr vert="horz" lIns="91440" tIns="45720" rIns="91440" bIns="45720" rtlCol="0" anchor="ctr">
            <a:normAutofit/>
          </a:bodyPr>
          <a:lstStyle/>
          <a:p>
            <a:pPr algn="l"/>
            <a:r>
              <a:rPr lang="en-US" sz="1800" dirty="0">
                <a:solidFill>
                  <a:schemeClr val="tx1">
                    <a:lumMod val="85000"/>
                    <a:lumOff val="15000"/>
                  </a:schemeClr>
                </a:solidFill>
              </a:rPr>
              <a:t>Interbranch Fusion: Secure &amp; Reliable</a:t>
            </a:r>
            <a:r>
              <a:rPr lang="en-US" dirty="0">
                <a:solidFill>
                  <a:schemeClr val="tx1">
                    <a:lumMod val="85000"/>
                    <a:lumOff val="15000"/>
                  </a:schemeClr>
                </a:solidFill>
              </a:rPr>
              <a:t>.</a:t>
            </a:r>
            <a:endParaRPr lang="en-US" dirty="0">
              <a:solidFill>
                <a:srgbClr val="FFFFFF"/>
              </a:solidFill>
            </a:endParaRPr>
          </a:p>
          <a:p>
            <a:pPr algn="l"/>
            <a:r>
              <a:rPr lang="ar-EG" dirty="0">
                <a:solidFill>
                  <a:srgbClr val="FFFFFF"/>
                </a:solidFill>
              </a:rPr>
              <a:t>  </a:t>
            </a:r>
            <a:r>
              <a:rPr lang="en-US" dirty="0">
                <a:solidFill>
                  <a:srgbClr val="FFFFFF"/>
                </a:solidFill>
              </a:rPr>
              <a:t>Presented by:</a:t>
            </a:r>
          </a:p>
          <a:p>
            <a:pPr algn="l">
              <a:buFont typeface="Wingdings 3" charset="2"/>
              <a:buChar char=""/>
            </a:pPr>
            <a:r>
              <a:rPr lang="en-US" dirty="0">
                <a:solidFill>
                  <a:srgbClr val="FFFFFF"/>
                </a:solidFill>
              </a:rPr>
              <a:t>Ahmed Sabry</a:t>
            </a:r>
          </a:p>
          <a:p>
            <a:pPr algn="l">
              <a:buFont typeface="Wingdings 3" charset="2"/>
              <a:buChar char=""/>
            </a:pPr>
            <a:r>
              <a:rPr lang="en-US" dirty="0">
                <a:solidFill>
                  <a:srgbClr val="FFFFFF"/>
                </a:solidFill>
              </a:rPr>
              <a:t>Ebrahim Mohamed</a:t>
            </a:r>
          </a:p>
          <a:p>
            <a:pPr algn="l">
              <a:buFont typeface="Wingdings 3" charset="2"/>
              <a:buChar char=""/>
            </a:pPr>
            <a:r>
              <a:rPr lang="en-US" dirty="0">
                <a:solidFill>
                  <a:srgbClr val="FFFFFF"/>
                </a:solidFill>
              </a:rPr>
              <a:t>Shady Hossam</a:t>
            </a:r>
          </a:p>
          <a:p>
            <a:pPr algn="l">
              <a:buFont typeface="Wingdings 3" charset="2"/>
              <a:buChar char=""/>
            </a:pPr>
            <a:r>
              <a:rPr lang="en-US" dirty="0">
                <a:solidFill>
                  <a:srgbClr val="FFFFFF"/>
                </a:solidFill>
              </a:rPr>
              <a:t>Mohamed </a:t>
            </a:r>
            <a:r>
              <a:rPr lang="en-US" dirty="0" err="1">
                <a:solidFill>
                  <a:srgbClr val="FFFFFF"/>
                </a:solidFill>
              </a:rPr>
              <a:t>Nabawy</a:t>
            </a:r>
            <a:endParaRPr lang="en-US" dirty="0">
              <a:solidFill>
                <a:srgbClr val="FFFFFF"/>
              </a:solidFill>
            </a:endParaRPr>
          </a:p>
          <a:p>
            <a:pPr algn="l">
              <a:buFont typeface="Wingdings 3" charset="2"/>
              <a:buChar char=""/>
            </a:pPr>
            <a:r>
              <a:rPr lang="en-US" dirty="0">
                <a:solidFill>
                  <a:srgbClr val="FFFFFF"/>
                </a:solidFill>
              </a:rPr>
              <a:t>Mohamed Elsayed</a:t>
            </a:r>
          </a:p>
          <a:p>
            <a:pPr algn="l">
              <a:buFont typeface="Wingdings 3" charset="2"/>
              <a:buChar char=""/>
            </a:pPr>
            <a:r>
              <a:rPr lang="en-US" dirty="0">
                <a:solidFill>
                  <a:srgbClr val="FFFFFF"/>
                </a:solidFill>
              </a:rPr>
              <a:t>Date: 13/10/2024</a:t>
            </a:r>
          </a:p>
        </p:txBody>
      </p:sp>
    </p:spTree>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21818-85D7-494C-F3E4-BC4F4B9CFD6E}"/>
              </a:ext>
            </a:extLst>
          </p:cNvPr>
          <p:cNvSpPr>
            <a:spLocks noGrp="1"/>
          </p:cNvSpPr>
          <p:nvPr>
            <p:ph type="title"/>
          </p:nvPr>
        </p:nvSpPr>
        <p:spPr>
          <a:xfrm>
            <a:off x="508000" y="609600"/>
            <a:ext cx="6447501" cy="1320800"/>
          </a:xfrm>
        </p:spPr>
        <p:txBody>
          <a:bodyPr anchor="t">
            <a:normAutofit/>
          </a:bodyPr>
          <a:lstStyle/>
          <a:p>
            <a:r>
              <a:rPr lang="en-US" dirty="0"/>
              <a:t>OSPF</a:t>
            </a:r>
          </a:p>
        </p:txBody>
      </p:sp>
      <p:sp>
        <p:nvSpPr>
          <p:cNvPr id="3" name="Content Placeholder 2">
            <a:extLst>
              <a:ext uri="{FF2B5EF4-FFF2-40B4-BE49-F238E27FC236}">
                <a16:creationId xmlns:a16="http://schemas.microsoft.com/office/drawing/2014/main" id="{7F70A1A2-19BE-D645-D328-0468F0141827}"/>
              </a:ext>
            </a:extLst>
          </p:cNvPr>
          <p:cNvSpPr>
            <a:spLocks noGrp="1"/>
          </p:cNvSpPr>
          <p:nvPr>
            <p:ph idx="1"/>
          </p:nvPr>
        </p:nvSpPr>
        <p:spPr>
          <a:xfrm>
            <a:off x="4752215" y="2160589"/>
            <a:ext cx="2201035" cy="3880773"/>
          </a:xfrm>
        </p:spPr>
        <p:txBody>
          <a:bodyPr>
            <a:normAutofit/>
          </a:bodyPr>
          <a:lstStyle/>
          <a:p>
            <a:pPr>
              <a:lnSpc>
                <a:spcPct val="90000"/>
              </a:lnSpc>
            </a:pPr>
            <a:r>
              <a:rPr lang="en-US" sz="1100" b="1"/>
              <a:t>OSPF</a:t>
            </a:r>
            <a:r>
              <a:rPr lang="en-US" sz="1100"/>
              <a:t> (Open Shortest Path First) is a dynamic routing protocol that efficiently manages data traffic across the network by determining the shortest path for data packets. </a:t>
            </a:r>
          </a:p>
          <a:p>
            <a:pPr>
              <a:lnSpc>
                <a:spcPct val="90000"/>
              </a:lnSpc>
            </a:pPr>
            <a:endParaRPr lang="en-US" sz="1100"/>
          </a:p>
          <a:p>
            <a:pPr>
              <a:lnSpc>
                <a:spcPct val="90000"/>
              </a:lnSpc>
            </a:pPr>
            <a:r>
              <a:rPr lang="en-US" sz="1100"/>
              <a:t>It uses a hierarchical structure, with </a:t>
            </a:r>
            <a:r>
              <a:rPr lang="en-US" sz="1100" b="1"/>
              <a:t>Area 0</a:t>
            </a:r>
            <a:r>
              <a:rPr lang="en-US" sz="1100"/>
              <a:t> serving as the backbone area for the headquarters in Cairo and </a:t>
            </a:r>
            <a:r>
              <a:rPr lang="en-US" sz="1100" b="1"/>
              <a:t>Area 1</a:t>
            </a:r>
            <a:r>
              <a:rPr lang="en-US" sz="1100"/>
              <a:t> for the branch in Paris. This design improves routing efficiency and scalability by limiting the size of routing tables and minimizing the impact of network changes, ensuring fast and reliable data transfer between both locations.</a:t>
            </a:r>
          </a:p>
          <a:p>
            <a:pPr>
              <a:lnSpc>
                <a:spcPct val="90000"/>
              </a:lnSpc>
            </a:pPr>
            <a:endParaRPr lang="en-US" sz="1100"/>
          </a:p>
        </p:txBody>
      </p:sp>
      <p:pic>
        <p:nvPicPr>
          <p:cNvPr id="4" name="Picture 3">
            <a:extLst>
              <a:ext uri="{FF2B5EF4-FFF2-40B4-BE49-F238E27FC236}">
                <a16:creationId xmlns:a16="http://schemas.microsoft.com/office/drawing/2014/main" id="{69437419-5837-0CB8-D7E2-A4DCCAAF4BBB}"/>
              </a:ext>
            </a:extLst>
          </p:cNvPr>
          <p:cNvPicPr>
            <a:picLocks noChangeAspect="1"/>
          </p:cNvPicPr>
          <p:nvPr/>
        </p:nvPicPr>
        <p:blipFill>
          <a:blip r:embed="rId2"/>
          <a:srcRect l="132" r="11863" b="3"/>
          <a:stretch/>
        </p:blipFill>
        <p:spPr>
          <a:xfrm>
            <a:off x="508000" y="2159331"/>
            <a:ext cx="4067572" cy="3882362"/>
          </a:xfrm>
          <a:prstGeom prst="rect">
            <a:avLst/>
          </a:prstGeom>
        </p:spPr>
      </p:pic>
    </p:spTree>
    <p:extLst>
      <p:ext uri="{BB962C8B-B14F-4D97-AF65-F5344CB8AC3E}">
        <p14:creationId xmlns:p14="http://schemas.microsoft.com/office/powerpoint/2010/main" val="29802691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t>Spanning Tree Protocol (STP) Implementation</a:t>
            </a:r>
          </a:p>
        </p:txBody>
      </p:sp>
      <p:sp>
        <p:nvSpPr>
          <p:cNvPr id="3" name="Content Placeholder 2"/>
          <p:cNvSpPr>
            <a:spLocks noGrp="1"/>
          </p:cNvSpPr>
          <p:nvPr>
            <p:ph idx="1"/>
          </p:nvPr>
        </p:nvSpPr>
        <p:spPr>
          <a:xfrm>
            <a:off x="4812029" y="2160589"/>
            <a:ext cx="2195389" cy="3880773"/>
          </a:xfrm>
        </p:spPr>
        <p:txBody>
          <a:bodyPr>
            <a:normAutofit/>
          </a:bodyPr>
          <a:lstStyle/>
          <a:p>
            <a:r>
              <a:rPr lang="en-US" sz="1300"/>
              <a:t>STP is essential for preventing loops in a redundant network setup. </a:t>
            </a:r>
          </a:p>
          <a:p>
            <a:endParaRPr lang="en-US" sz="1300"/>
          </a:p>
          <a:p>
            <a:r>
              <a:rPr lang="en-US" sz="1300"/>
              <a:t>This protocol ensures a loop-free topology by designating a root bridge and blocking redundant paths while still allowing for failover scenarios, enhancing network reliability.</a:t>
            </a:r>
          </a:p>
        </p:txBody>
      </p:sp>
      <p:pic>
        <p:nvPicPr>
          <p:cNvPr id="4" name="Picture 3">
            <a:extLst>
              <a:ext uri="{FF2B5EF4-FFF2-40B4-BE49-F238E27FC236}">
                <a16:creationId xmlns:a16="http://schemas.microsoft.com/office/drawing/2014/main" id="{E3DA4F26-21CA-00F2-D37E-6F0DFA887669}"/>
              </a:ext>
            </a:extLst>
          </p:cNvPr>
          <p:cNvPicPr>
            <a:picLocks noChangeAspect="1"/>
          </p:cNvPicPr>
          <p:nvPr/>
        </p:nvPicPr>
        <p:blipFill>
          <a:blip r:embed="rId2"/>
          <a:stretch>
            <a:fillRect/>
          </a:stretch>
        </p:blipFill>
        <p:spPr>
          <a:xfrm>
            <a:off x="613105" y="2159331"/>
            <a:ext cx="4033710" cy="360970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t>Layer 2 Security Configurations</a:t>
            </a:r>
          </a:p>
        </p:txBody>
      </p:sp>
      <p:sp>
        <p:nvSpPr>
          <p:cNvPr id="3" name="Content Placeholder 2"/>
          <p:cNvSpPr>
            <a:spLocks noGrp="1"/>
          </p:cNvSpPr>
          <p:nvPr>
            <p:ph idx="1"/>
          </p:nvPr>
        </p:nvSpPr>
        <p:spPr>
          <a:xfrm>
            <a:off x="4752215" y="2160589"/>
            <a:ext cx="2201035" cy="3880773"/>
          </a:xfrm>
        </p:spPr>
        <p:txBody>
          <a:bodyPr>
            <a:normAutofit/>
          </a:bodyPr>
          <a:lstStyle/>
          <a:p>
            <a:pPr>
              <a:lnSpc>
                <a:spcPct val="90000"/>
              </a:lnSpc>
            </a:pPr>
            <a:r>
              <a:rPr lang="en-US" sz="1500"/>
              <a:t>Implementing port security limits the number of MAC addresses that can be connected to each switch port, mitigating unauthorized access.</a:t>
            </a:r>
          </a:p>
          <a:p>
            <a:pPr>
              <a:lnSpc>
                <a:spcPct val="90000"/>
              </a:lnSpc>
            </a:pPr>
            <a:endParaRPr lang="en-US" sz="1500"/>
          </a:p>
          <a:p>
            <a:pPr>
              <a:lnSpc>
                <a:spcPct val="90000"/>
              </a:lnSpc>
            </a:pPr>
            <a:r>
              <a:rPr lang="en-US" sz="1500"/>
              <a:t> BPDU Guard prevents potential disruptions caused by misconfigured switches, enhancing overall network stability.</a:t>
            </a:r>
          </a:p>
        </p:txBody>
      </p:sp>
      <p:pic>
        <p:nvPicPr>
          <p:cNvPr id="9" name="Picture 8">
            <a:extLst>
              <a:ext uri="{FF2B5EF4-FFF2-40B4-BE49-F238E27FC236}">
                <a16:creationId xmlns:a16="http://schemas.microsoft.com/office/drawing/2014/main" id="{07C23EEF-347C-364A-EA4D-05FD02DD54A0}"/>
              </a:ext>
            </a:extLst>
          </p:cNvPr>
          <p:cNvPicPr>
            <a:picLocks noChangeAspect="1"/>
          </p:cNvPicPr>
          <p:nvPr/>
        </p:nvPicPr>
        <p:blipFill>
          <a:blip r:embed="rId2"/>
          <a:srcRect r="19326" b="-1"/>
          <a:stretch/>
        </p:blipFill>
        <p:spPr>
          <a:xfrm>
            <a:off x="508000" y="2159331"/>
            <a:ext cx="4067572" cy="388236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t>NAT and VPN Configuration</a:t>
            </a:r>
          </a:p>
        </p:txBody>
      </p:sp>
      <p:sp>
        <p:nvSpPr>
          <p:cNvPr id="3" name="Content Placeholder 2"/>
          <p:cNvSpPr>
            <a:spLocks noGrp="1"/>
          </p:cNvSpPr>
          <p:nvPr>
            <p:ph idx="1"/>
          </p:nvPr>
        </p:nvSpPr>
        <p:spPr>
          <a:xfrm>
            <a:off x="4812029" y="2160589"/>
            <a:ext cx="2195389" cy="4256836"/>
          </a:xfrm>
        </p:spPr>
        <p:txBody>
          <a:bodyPr>
            <a:normAutofit/>
          </a:bodyPr>
          <a:lstStyle/>
          <a:p>
            <a:pPr>
              <a:lnSpc>
                <a:spcPct val="90000"/>
              </a:lnSpc>
            </a:pPr>
            <a:r>
              <a:rPr lang="en-US" sz="1100" dirty="0"/>
              <a:t>Network Address Translation (NAT) allows internal devices to access the internet while hiding their private IP addresses. </a:t>
            </a:r>
          </a:p>
          <a:p>
            <a:pPr>
              <a:lnSpc>
                <a:spcPct val="90000"/>
              </a:lnSpc>
            </a:pPr>
            <a:endParaRPr lang="en-US" sz="1100" dirty="0"/>
          </a:p>
          <a:p>
            <a:pPr>
              <a:lnSpc>
                <a:spcPct val="90000"/>
              </a:lnSpc>
            </a:pPr>
            <a:endParaRPr lang="en-US" sz="1100" dirty="0"/>
          </a:p>
          <a:p>
            <a:pPr>
              <a:lnSpc>
                <a:spcPct val="90000"/>
              </a:lnSpc>
            </a:pPr>
            <a:r>
              <a:rPr lang="en-US" sz="1100" dirty="0"/>
              <a:t>The site-to-site VPN using GRE (Generic Routing Encapsulation) creates a secure tunnel between the headquarters and branch.</a:t>
            </a:r>
          </a:p>
          <a:p>
            <a:pPr>
              <a:lnSpc>
                <a:spcPct val="90000"/>
              </a:lnSpc>
            </a:pPr>
            <a:endParaRPr lang="en-US" sz="1100" dirty="0"/>
          </a:p>
          <a:p>
            <a:pPr>
              <a:lnSpc>
                <a:spcPct val="90000"/>
              </a:lnSpc>
            </a:pPr>
            <a:endParaRPr lang="en-US" sz="1100" dirty="0"/>
          </a:p>
          <a:p>
            <a:pPr>
              <a:lnSpc>
                <a:spcPct val="90000"/>
              </a:lnSpc>
            </a:pPr>
            <a:r>
              <a:rPr lang="en-US" sz="1100" dirty="0"/>
              <a:t> GRE supports routing multiple protocols, including multicast and broadcast, making it ideal for flexible communication.</a:t>
            </a:r>
          </a:p>
        </p:txBody>
      </p:sp>
      <p:pic>
        <p:nvPicPr>
          <p:cNvPr id="5" name="Picture 4" descr="A screenshot of a computer program&#10;&#10;Description automatically generated">
            <a:extLst>
              <a:ext uri="{FF2B5EF4-FFF2-40B4-BE49-F238E27FC236}">
                <a16:creationId xmlns:a16="http://schemas.microsoft.com/office/drawing/2014/main" id="{350F32EF-1C3A-A35D-0A48-DE6A42F540E7}"/>
              </a:ext>
            </a:extLst>
          </p:cNvPr>
          <p:cNvPicPr>
            <a:picLocks noChangeAspect="1"/>
          </p:cNvPicPr>
          <p:nvPr/>
        </p:nvPicPr>
        <p:blipFill>
          <a:blip r:embed="rId2"/>
          <a:stretch>
            <a:fillRect/>
          </a:stretch>
        </p:blipFill>
        <p:spPr>
          <a:xfrm>
            <a:off x="613105" y="2159331"/>
            <a:ext cx="3962467" cy="1347238"/>
          </a:xfrm>
          <a:prstGeom prst="rect">
            <a:avLst/>
          </a:prstGeom>
        </p:spPr>
      </p:pic>
      <p:pic>
        <p:nvPicPr>
          <p:cNvPr id="6" name="Picture 5">
            <a:extLst>
              <a:ext uri="{FF2B5EF4-FFF2-40B4-BE49-F238E27FC236}">
                <a16:creationId xmlns:a16="http://schemas.microsoft.com/office/drawing/2014/main" id="{991C69B8-4C64-8744-6325-1D187E9B94F7}"/>
              </a:ext>
            </a:extLst>
          </p:cNvPr>
          <p:cNvPicPr>
            <a:picLocks noChangeAspect="1"/>
          </p:cNvPicPr>
          <p:nvPr/>
        </p:nvPicPr>
        <p:blipFill>
          <a:blip r:embed="rId3"/>
          <a:stretch>
            <a:fillRect/>
          </a:stretch>
        </p:blipFill>
        <p:spPr>
          <a:xfrm>
            <a:off x="560750" y="4379913"/>
            <a:ext cx="4067175" cy="109537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rPr dirty="0"/>
              <a:t>Access Control Lists (ACLs) for Security</a:t>
            </a:r>
          </a:p>
        </p:txBody>
      </p:sp>
      <p:pic>
        <p:nvPicPr>
          <p:cNvPr id="9" name="Picture 8">
            <a:extLst>
              <a:ext uri="{FF2B5EF4-FFF2-40B4-BE49-F238E27FC236}">
                <a16:creationId xmlns:a16="http://schemas.microsoft.com/office/drawing/2014/main" id="{D6964171-962C-F617-2A78-546FCFCE0E84}"/>
              </a:ext>
            </a:extLst>
          </p:cNvPr>
          <p:cNvPicPr>
            <a:picLocks noChangeAspect="1"/>
          </p:cNvPicPr>
          <p:nvPr/>
        </p:nvPicPr>
        <p:blipFill>
          <a:blip r:embed="rId2"/>
          <a:stretch>
            <a:fillRect/>
          </a:stretch>
        </p:blipFill>
        <p:spPr>
          <a:xfrm>
            <a:off x="613105" y="2159331"/>
            <a:ext cx="3962467" cy="1501075"/>
          </a:xfrm>
          <a:prstGeom prst="rect">
            <a:avLst/>
          </a:prstGeom>
        </p:spPr>
      </p:pic>
      <p:sp>
        <p:nvSpPr>
          <p:cNvPr id="3" name="Content Placeholder 2"/>
          <p:cNvSpPr>
            <a:spLocks noGrp="1"/>
          </p:cNvSpPr>
          <p:nvPr>
            <p:ph idx="1"/>
          </p:nvPr>
        </p:nvSpPr>
        <p:spPr>
          <a:xfrm>
            <a:off x="4812029" y="2160589"/>
            <a:ext cx="2195389" cy="3880773"/>
          </a:xfrm>
        </p:spPr>
        <p:txBody>
          <a:bodyPr>
            <a:normAutofit/>
          </a:bodyPr>
          <a:lstStyle/>
          <a:p>
            <a:r>
              <a:rPr lang="en-US" sz="1300"/>
              <a:t>ACLs control traffic flow by permitting or denying access based on specific criteria, such as IP addresses.</a:t>
            </a:r>
          </a:p>
          <a:p>
            <a:endParaRPr lang="en-US" sz="1300"/>
          </a:p>
          <a:p>
            <a:r>
              <a:rPr lang="en-US" sz="1300"/>
              <a:t> This enhances security by ensuring that only authorized devices can access critical resources or the internet, thus protecting the network from potential threats.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t>Web Server Implementation</a:t>
            </a:r>
          </a:p>
        </p:txBody>
      </p:sp>
      <p:pic>
        <p:nvPicPr>
          <p:cNvPr id="8" name="Picture 7">
            <a:extLst>
              <a:ext uri="{FF2B5EF4-FFF2-40B4-BE49-F238E27FC236}">
                <a16:creationId xmlns:a16="http://schemas.microsoft.com/office/drawing/2014/main" id="{7DD043B7-18B6-36BC-F921-F55DB2331F2D}"/>
              </a:ext>
            </a:extLst>
          </p:cNvPr>
          <p:cNvPicPr>
            <a:picLocks noChangeAspect="1"/>
          </p:cNvPicPr>
          <p:nvPr/>
        </p:nvPicPr>
        <p:blipFill>
          <a:blip r:embed="rId2"/>
          <a:srcRect b="12159"/>
          <a:stretch/>
        </p:blipFill>
        <p:spPr>
          <a:xfrm>
            <a:off x="157941" y="2159332"/>
            <a:ext cx="5087389" cy="3002872"/>
          </a:xfrm>
          <a:prstGeom prst="rect">
            <a:avLst/>
          </a:prstGeom>
        </p:spPr>
      </p:pic>
      <p:sp>
        <p:nvSpPr>
          <p:cNvPr id="3" name="Content Placeholder 2"/>
          <p:cNvSpPr>
            <a:spLocks noGrp="1"/>
          </p:cNvSpPr>
          <p:nvPr>
            <p:ph idx="1"/>
          </p:nvPr>
        </p:nvSpPr>
        <p:spPr>
          <a:xfrm>
            <a:off x="5510298" y="2159332"/>
            <a:ext cx="2195389" cy="3880773"/>
          </a:xfrm>
        </p:spPr>
        <p:txBody>
          <a:bodyPr>
            <a:normAutofit/>
          </a:bodyPr>
          <a:lstStyle/>
          <a:p>
            <a:r>
              <a:rPr lang="en-US" sz="1300" dirty="0"/>
              <a:t>The HTML web server hosts the company's website, providing an interface for clients and employees. </a:t>
            </a:r>
          </a:p>
          <a:p>
            <a:endParaRPr lang="en-US" sz="1300" dirty="0"/>
          </a:p>
          <a:p>
            <a:r>
              <a:rPr lang="en-US" sz="1300" dirty="0"/>
              <a:t> Protocols like HTTP/HTTPS ensure secure data transmission, enhancing user trust and experience.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t>FTP Server Setup</a:t>
            </a:r>
          </a:p>
        </p:txBody>
      </p:sp>
      <p:pic>
        <p:nvPicPr>
          <p:cNvPr id="8" name="Picture 7">
            <a:extLst>
              <a:ext uri="{FF2B5EF4-FFF2-40B4-BE49-F238E27FC236}">
                <a16:creationId xmlns:a16="http://schemas.microsoft.com/office/drawing/2014/main" id="{10A6255F-1F2E-AE18-FC1D-A6AEF262C410}"/>
              </a:ext>
            </a:extLst>
          </p:cNvPr>
          <p:cNvPicPr>
            <a:picLocks noChangeAspect="1"/>
          </p:cNvPicPr>
          <p:nvPr/>
        </p:nvPicPr>
        <p:blipFill>
          <a:blip r:embed="rId2"/>
          <a:stretch>
            <a:fillRect/>
          </a:stretch>
        </p:blipFill>
        <p:spPr>
          <a:xfrm>
            <a:off x="613105" y="2159331"/>
            <a:ext cx="3962467" cy="3036124"/>
          </a:xfrm>
          <a:prstGeom prst="rect">
            <a:avLst/>
          </a:prstGeom>
        </p:spPr>
      </p:pic>
      <p:sp>
        <p:nvSpPr>
          <p:cNvPr id="3" name="Content Placeholder 2"/>
          <p:cNvSpPr>
            <a:spLocks noGrp="1"/>
          </p:cNvSpPr>
          <p:nvPr>
            <p:ph idx="1"/>
          </p:nvPr>
        </p:nvSpPr>
        <p:spPr>
          <a:xfrm>
            <a:off x="4812029" y="2160589"/>
            <a:ext cx="2195389" cy="3880773"/>
          </a:xfrm>
        </p:spPr>
        <p:txBody>
          <a:bodyPr>
            <a:normAutofit/>
          </a:bodyPr>
          <a:lstStyle/>
          <a:p>
            <a:r>
              <a:rPr lang="en-US" sz="1300"/>
              <a:t>The FTP server enables secure file transfer between devices. </a:t>
            </a:r>
          </a:p>
          <a:p>
            <a:endParaRPr lang="en-US" sz="1300"/>
          </a:p>
          <a:p>
            <a:r>
              <a:rPr lang="en-US" sz="1300"/>
              <a:t>Using protocols like SFTP ensures encrypted file transfers, while user authentication and permissions provide additional security, allowing only authorized users to access files.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Email Server Configuration</a:t>
            </a:r>
          </a:p>
        </p:txBody>
      </p:sp>
      <p:sp>
        <p:nvSpPr>
          <p:cNvPr id="3" name="Content Placeholder 2"/>
          <p:cNvSpPr>
            <a:spLocks noGrp="1"/>
          </p:cNvSpPr>
          <p:nvPr>
            <p:ph idx="1"/>
          </p:nvPr>
        </p:nvSpPr>
        <p:spPr/>
        <p:txBody>
          <a:bodyPr/>
          <a:lstStyle/>
          <a:p>
            <a:r>
              <a:rPr dirty="0"/>
              <a:t>The email server supports SMTP for sending emails and IMAP/POP3 for receiving.</a:t>
            </a:r>
            <a:endParaRPr lang="ar-EG" dirty="0"/>
          </a:p>
          <a:p>
            <a:pPr marL="0" indent="0">
              <a:buNone/>
            </a:pPr>
            <a:r>
              <a:rPr dirty="0"/>
              <a:t> </a:t>
            </a:r>
            <a:endParaRPr lang="en-US" dirty="0"/>
          </a:p>
          <a:p>
            <a:r>
              <a:rPr dirty="0"/>
              <a:t>It allows users to communicate effectively, with features like spam filtering and email storage management ensuring a smooth email experience.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RADIUS &amp; AAA Server Setup</a:t>
            </a:r>
          </a:p>
        </p:txBody>
      </p:sp>
      <p:sp>
        <p:nvSpPr>
          <p:cNvPr id="3" name="Content Placeholder 2"/>
          <p:cNvSpPr>
            <a:spLocks noGrp="1"/>
          </p:cNvSpPr>
          <p:nvPr>
            <p:ph idx="1"/>
          </p:nvPr>
        </p:nvSpPr>
        <p:spPr/>
        <p:txBody>
          <a:bodyPr/>
          <a:lstStyle/>
          <a:p>
            <a:r>
              <a:rPr dirty="0"/>
              <a:t>The RADIUS server centralizes authentication and authorization for network devices, providing a secure method for managing user credentials. </a:t>
            </a:r>
            <a:endParaRPr lang="en-US" dirty="0"/>
          </a:p>
          <a:p>
            <a:pPr marL="0" indent="0">
              <a:buNone/>
            </a:pPr>
            <a:endParaRPr lang="en-US" dirty="0"/>
          </a:p>
          <a:p>
            <a:r>
              <a:rPr dirty="0"/>
              <a:t>This enhances security by ensuring that only authorized personnel can access sensitive network resources.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NTP &amp; Syslog Server Configuration</a:t>
            </a:r>
          </a:p>
        </p:txBody>
      </p:sp>
      <p:sp>
        <p:nvSpPr>
          <p:cNvPr id="3" name="Content Placeholder 2"/>
          <p:cNvSpPr>
            <a:spLocks noGrp="1"/>
          </p:cNvSpPr>
          <p:nvPr>
            <p:ph idx="1"/>
          </p:nvPr>
        </p:nvSpPr>
        <p:spPr/>
        <p:txBody>
          <a:bodyPr/>
          <a:lstStyle/>
          <a:p>
            <a:r>
              <a:rPr dirty="0"/>
              <a:t>The NTP server synchronizes time across all devices, essential for timestamping logs and events. </a:t>
            </a:r>
            <a:endParaRPr lang="en-US" dirty="0"/>
          </a:p>
          <a:p>
            <a:endParaRPr lang="en-US" dirty="0"/>
          </a:p>
          <a:p>
            <a:r>
              <a:rPr dirty="0"/>
              <a:t>The Syslog server collects and stores logs for network events, aiding in troubleshooting and monitoring network performance.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r>
              <a:t>Project Overview</a:t>
            </a:r>
          </a:p>
        </p:txBody>
      </p:sp>
      <p:sp>
        <p:nvSpPr>
          <p:cNvPr id="3" name="Content Placeholder 2"/>
          <p:cNvSpPr>
            <a:spLocks noGrp="1"/>
          </p:cNvSpPr>
          <p:nvPr>
            <p:ph idx="1"/>
          </p:nvPr>
        </p:nvSpPr>
        <p:spPr>
          <a:xfrm>
            <a:off x="3907172" y="2160589"/>
            <a:ext cx="3048329" cy="3880773"/>
          </a:xfrm>
        </p:spPr>
        <p:txBody>
          <a:bodyPr>
            <a:normAutofit/>
          </a:bodyPr>
          <a:lstStyle/>
          <a:p>
            <a:r>
              <a:rPr dirty="0"/>
              <a:t>This project aims to establish a fully secure and scalable network infrastructure connecting the headquarters in Cairo and the branch in Paris.</a:t>
            </a:r>
            <a:endParaRPr lang="ar-EG" dirty="0"/>
          </a:p>
          <a:p>
            <a:r>
              <a:rPr dirty="0"/>
              <a:t> The design focuses on security, redundancy, and efficiency, ensuring seamless connectivity and robust performance across both locations.</a:t>
            </a:r>
          </a:p>
        </p:txBody>
      </p:sp>
      <p:pic>
        <p:nvPicPr>
          <p:cNvPr id="5" name="Picture 4" descr="Aerial view of a city skyline">
            <a:extLst>
              <a:ext uri="{FF2B5EF4-FFF2-40B4-BE49-F238E27FC236}">
                <a16:creationId xmlns:a16="http://schemas.microsoft.com/office/drawing/2014/main" id="{D93A9571-152A-DF15-37EE-1AF3ADDFB382}"/>
              </a:ext>
            </a:extLst>
          </p:cNvPr>
          <p:cNvPicPr>
            <a:picLocks noChangeAspect="1"/>
          </p:cNvPicPr>
          <p:nvPr/>
        </p:nvPicPr>
        <p:blipFill>
          <a:blip r:embed="rId2"/>
          <a:srcRect l="29701" r="30916" b="-2"/>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Tree>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DNS Server Configuration</a:t>
            </a:r>
          </a:p>
        </p:txBody>
      </p:sp>
      <p:sp>
        <p:nvSpPr>
          <p:cNvPr id="3" name="Content Placeholder 2"/>
          <p:cNvSpPr>
            <a:spLocks noGrp="1"/>
          </p:cNvSpPr>
          <p:nvPr>
            <p:ph idx="1"/>
          </p:nvPr>
        </p:nvSpPr>
        <p:spPr/>
        <p:txBody>
          <a:bodyPr/>
          <a:lstStyle/>
          <a:p>
            <a:r>
              <a:rPr dirty="0"/>
              <a:t>The DNS server resolves domain names to IP addresses, simplifying network navigation for users. </a:t>
            </a:r>
            <a:endParaRPr lang="en-US" dirty="0"/>
          </a:p>
          <a:p>
            <a:endParaRPr lang="en-US" dirty="0"/>
          </a:p>
          <a:p>
            <a:r>
              <a:rPr dirty="0"/>
              <a:t>This is critical for accessing services without needing to remember complex IP addresses, enhancing user experience and operational efficiency.</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3162" y="94211"/>
            <a:ext cx="4328841" cy="1320800"/>
          </a:xfrm>
        </p:spPr>
        <p:txBody>
          <a:bodyPr>
            <a:normAutofit/>
          </a:bodyPr>
          <a:lstStyle/>
          <a:p>
            <a:r>
              <a:t>Wireless Configuration</a:t>
            </a:r>
          </a:p>
        </p:txBody>
      </p:sp>
      <p:pic>
        <p:nvPicPr>
          <p:cNvPr id="9" name="Picture 8">
            <a:extLst>
              <a:ext uri="{FF2B5EF4-FFF2-40B4-BE49-F238E27FC236}">
                <a16:creationId xmlns:a16="http://schemas.microsoft.com/office/drawing/2014/main" id="{70B6402B-F731-56A7-4BA1-5A846DF32325}"/>
              </a:ext>
            </a:extLst>
          </p:cNvPr>
          <p:cNvPicPr>
            <a:picLocks noChangeAspect="1"/>
          </p:cNvPicPr>
          <p:nvPr/>
        </p:nvPicPr>
        <p:blipFill>
          <a:blip r:embed="rId2"/>
          <a:stretch>
            <a:fillRect/>
          </a:stretch>
        </p:blipFill>
        <p:spPr>
          <a:xfrm>
            <a:off x="0" y="1168328"/>
            <a:ext cx="3200401" cy="1427170"/>
          </a:xfrm>
          <a:prstGeom prst="rect">
            <a:avLst/>
          </a:prstGeom>
        </p:spPr>
      </p:pic>
      <p:pic>
        <p:nvPicPr>
          <p:cNvPr id="7" name="Picture 6">
            <a:extLst>
              <a:ext uri="{FF2B5EF4-FFF2-40B4-BE49-F238E27FC236}">
                <a16:creationId xmlns:a16="http://schemas.microsoft.com/office/drawing/2014/main" id="{8ABF2EC3-16D8-E26B-ED9C-A6ACDF9C4BED}"/>
              </a:ext>
            </a:extLst>
          </p:cNvPr>
          <p:cNvPicPr>
            <a:picLocks noChangeAspect="1"/>
          </p:cNvPicPr>
          <p:nvPr/>
        </p:nvPicPr>
        <p:blipFill>
          <a:blip r:embed="rId3"/>
          <a:stretch>
            <a:fillRect/>
          </a:stretch>
        </p:blipFill>
        <p:spPr>
          <a:xfrm>
            <a:off x="-45720" y="2959834"/>
            <a:ext cx="3291840" cy="1754906"/>
          </a:xfrm>
          <a:prstGeom prst="rect">
            <a:avLst/>
          </a:prstGeom>
        </p:spPr>
      </p:pic>
      <p:sp>
        <p:nvSpPr>
          <p:cNvPr id="3" name="Content Placeholder 2"/>
          <p:cNvSpPr>
            <a:spLocks noGrp="1"/>
          </p:cNvSpPr>
          <p:nvPr>
            <p:ph idx="1"/>
          </p:nvPr>
        </p:nvSpPr>
        <p:spPr>
          <a:xfrm>
            <a:off x="3532747" y="1728540"/>
            <a:ext cx="4328840" cy="3880773"/>
          </a:xfrm>
        </p:spPr>
        <p:txBody>
          <a:bodyPr>
            <a:normAutofit/>
          </a:bodyPr>
          <a:lstStyle/>
          <a:p>
            <a:r>
              <a:rPr lang="en-US" dirty="0"/>
              <a:t>Access points are deployed on each floor, providing robust wireless coverage throughout the headquarters.</a:t>
            </a:r>
          </a:p>
          <a:p>
            <a:pPr marL="0" indent="0">
              <a:buNone/>
            </a:pPr>
            <a:endParaRPr lang="en-US" dirty="0"/>
          </a:p>
          <a:p>
            <a:r>
              <a:rPr lang="en-US" dirty="0"/>
              <a:t> A centralized wireless controller manages these access points, ensuring streamlined configuration, monitoring, and security.</a:t>
            </a:r>
          </a:p>
        </p:txBody>
      </p:sp>
      <p:pic>
        <p:nvPicPr>
          <p:cNvPr id="11" name="Picture 10">
            <a:extLst>
              <a:ext uri="{FF2B5EF4-FFF2-40B4-BE49-F238E27FC236}">
                <a16:creationId xmlns:a16="http://schemas.microsoft.com/office/drawing/2014/main" id="{9F55C536-6A8D-AE2D-CB9E-BCB9068C04FA}"/>
              </a:ext>
            </a:extLst>
          </p:cNvPr>
          <p:cNvPicPr>
            <a:picLocks noChangeAspect="1"/>
          </p:cNvPicPr>
          <p:nvPr/>
        </p:nvPicPr>
        <p:blipFill>
          <a:blip r:embed="rId4"/>
          <a:stretch>
            <a:fillRect/>
          </a:stretch>
        </p:blipFill>
        <p:spPr>
          <a:xfrm>
            <a:off x="0" y="5004262"/>
            <a:ext cx="2613152" cy="1654233"/>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Wireless Network Features</a:t>
            </a:r>
          </a:p>
        </p:txBody>
      </p:sp>
      <p:sp>
        <p:nvSpPr>
          <p:cNvPr id="3" name="Content Placeholder 2"/>
          <p:cNvSpPr>
            <a:spLocks noGrp="1"/>
          </p:cNvSpPr>
          <p:nvPr>
            <p:ph idx="1"/>
          </p:nvPr>
        </p:nvSpPr>
        <p:spPr/>
        <p:txBody>
          <a:bodyPr/>
          <a:lstStyle/>
          <a:p>
            <a:r>
              <a:rPr dirty="0"/>
              <a:t>The wireless network supports multiple SSIDs, offering secure connections for different user groups.</a:t>
            </a:r>
            <a:endParaRPr lang="en-US" dirty="0"/>
          </a:p>
          <a:p>
            <a:pPr marL="0" indent="0">
              <a:buNone/>
            </a:pPr>
            <a:endParaRPr lang="en-US" dirty="0"/>
          </a:p>
          <a:p>
            <a:r>
              <a:rPr dirty="0"/>
              <a:t> Advanced security protocols (WPA2/WPA3) protect user data, while load balancing and seamless roaming ensure optimal performance for all users.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9360" y="1382486"/>
            <a:ext cx="2660686" cy="4093028"/>
          </a:xfrm>
        </p:spPr>
        <p:txBody>
          <a:bodyPr anchor="ctr">
            <a:normAutofit/>
          </a:bodyPr>
          <a:lstStyle/>
          <a:p>
            <a:r>
              <a:rPr lang="en-US" sz="3500" dirty="0"/>
              <a:t>Ensuring All Deliverables are Complete</a:t>
            </a:r>
          </a:p>
        </p:txBody>
      </p:sp>
      <p:graphicFrame>
        <p:nvGraphicFramePr>
          <p:cNvPr id="5" name="Content Placeholder 2">
            <a:extLst>
              <a:ext uri="{FF2B5EF4-FFF2-40B4-BE49-F238E27FC236}">
                <a16:creationId xmlns:a16="http://schemas.microsoft.com/office/drawing/2014/main" id="{92155315-0FF5-E4A4-06E8-2E681293841A}"/>
              </a:ext>
            </a:extLst>
          </p:cNvPr>
          <p:cNvGraphicFramePr>
            <a:graphicFrameLocks noGrp="1"/>
          </p:cNvGraphicFramePr>
          <p:nvPr>
            <p:ph idx="1"/>
            <p:extLst>
              <p:ext uri="{D42A27DB-BD31-4B8C-83A1-F6EECF244321}">
                <p14:modId xmlns:p14="http://schemas.microsoft.com/office/powerpoint/2010/main" val="433803766"/>
              </p:ext>
            </p:extLst>
          </p:nvPr>
        </p:nvGraphicFramePr>
        <p:xfrm>
          <a:off x="3687414" y="944563"/>
          <a:ext cx="4971603"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37171" y="609600"/>
            <a:ext cx="4818330" cy="1320800"/>
          </a:xfrm>
        </p:spPr>
        <p:txBody>
          <a:bodyPr>
            <a:normAutofit/>
          </a:bodyPr>
          <a:lstStyle/>
          <a:p>
            <a:r>
              <a:t>Conclusion and Future Enhancements</a:t>
            </a:r>
          </a:p>
        </p:txBody>
      </p:sp>
      <p:sp>
        <p:nvSpPr>
          <p:cNvPr id="3" name="Content Placeholder 2"/>
          <p:cNvSpPr>
            <a:spLocks noGrp="1"/>
          </p:cNvSpPr>
          <p:nvPr>
            <p:ph idx="1"/>
          </p:nvPr>
        </p:nvSpPr>
        <p:spPr>
          <a:xfrm>
            <a:off x="2137171" y="2160589"/>
            <a:ext cx="4818330" cy="3880773"/>
          </a:xfrm>
        </p:spPr>
        <p:txBody>
          <a:bodyPr>
            <a:normAutofit/>
          </a:bodyPr>
          <a:lstStyle/>
          <a:p>
            <a:r>
              <a:rPr dirty="0"/>
              <a:t>This project establishes a solid foundation for a secure and efficient network infrastructure.</a:t>
            </a:r>
            <a:endParaRPr lang="en-US" dirty="0"/>
          </a:p>
          <a:p>
            <a:endParaRPr lang="en-US" dirty="0"/>
          </a:p>
          <a:p>
            <a:r>
              <a:rPr dirty="0"/>
              <a:t> Future enhancements may include exploring advanced security measures, scaling the network, and adopting new technologies to meet evolving organizational needs.</a:t>
            </a:r>
          </a:p>
        </p:txBody>
      </p:sp>
      <p:pic>
        <p:nvPicPr>
          <p:cNvPr id="5" name="Picture 4" descr="Blue blocks and networks technology background">
            <a:extLst>
              <a:ext uri="{FF2B5EF4-FFF2-40B4-BE49-F238E27FC236}">
                <a16:creationId xmlns:a16="http://schemas.microsoft.com/office/drawing/2014/main" id="{3C8B0FA1-7296-0899-1670-3113247EB196}"/>
              </a:ext>
            </a:extLst>
          </p:cNvPr>
          <p:cNvPicPr>
            <a:picLocks noChangeAspect="1"/>
          </p:cNvPicPr>
          <p:nvPr/>
        </p:nvPicPr>
        <p:blipFill>
          <a:blip r:embed="rId2"/>
          <a:srcRect l="28269" r="54937" b="-447"/>
          <a:stretch/>
        </p:blipFill>
        <p:spPr>
          <a:xfrm>
            <a:off x="20" y="10"/>
            <a:ext cx="2050522"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39772-4452-D2EE-58E2-387045682713}"/>
              </a:ext>
            </a:extLst>
          </p:cNvPr>
          <p:cNvSpPr>
            <a:spLocks noGrp="1"/>
          </p:cNvSpPr>
          <p:nvPr>
            <p:ph type="title"/>
          </p:nvPr>
        </p:nvSpPr>
        <p:spPr>
          <a:xfrm>
            <a:off x="739476" y="4553712"/>
            <a:ext cx="6216024" cy="1096316"/>
          </a:xfrm>
        </p:spPr>
        <p:txBody>
          <a:bodyPr vert="horz" lIns="91440" tIns="45720" rIns="91440" bIns="45720" rtlCol="0" anchor="b">
            <a:normAutofit/>
          </a:bodyPr>
          <a:lstStyle/>
          <a:p>
            <a:pPr algn="ctr"/>
            <a:r>
              <a:rPr lang="en-US" sz="4200"/>
              <a:t>Thanks</a:t>
            </a:r>
          </a:p>
        </p:txBody>
      </p:sp>
      <p:pic>
        <p:nvPicPr>
          <p:cNvPr id="7" name="Graphic 6" descr="Smiling Face with No Fill">
            <a:extLst>
              <a:ext uri="{FF2B5EF4-FFF2-40B4-BE49-F238E27FC236}">
                <a16:creationId xmlns:a16="http://schemas.microsoft.com/office/drawing/2014/main" id="{BE4DB5E7-8642-83DB-5AF7-7869680C141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97763" y="934222"/>
            <a:ext cx="3299450" cy="3299450"/>
          </a:xfrm>
          <a:prstGeom prst="rect">
            <a:avLst/>
          </a:prstGeom>
        </p:spPr>
      </p:pic>
    </p:spTree>
    <p:extLst>
      <p:ext uri="{BB962C8B-B14F-4D97-AF65-F5344CB8AC3E}">
        <p14:creationId xmlns:p14="http://schemas.microsoft.com/office/powerpoint/2010/main" val="3848923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86D03-CD23-379E-AB6D-505A33D78D84}"/>
              </a:ext>
            </a:extLst>
          </p:cNvPr>
          <p:cNvSpPr>
            <a:spLocks noGrp="1"/>
          </p:cNvSpPr>
          <p:nvPr>
            <p:ph type="title"/>
          </p:nvPr>
        </p:nvSpPr>
        <p:spPr>
          <a:xfrm>
            <a:off x="376844" y="476596"/>
            <a:ext cx="7924801" cy="1320800"/>
          </a:xfrm>
        </p:spPr>
        <p:txBody>
          <a:bodyPr/>
          <a:lstStyle/>
          <a:p>
            <a:r>
              <a:rPr lang="en-US" dirty="0"/>
              <a:t>            Logical Topology</a:t>
            </a:r>
          </a:p>
        </p:txBody>
      </p:sp>
      <p:pic>
        <p:nvPicPr>
          <p:cNvPr id="10" name="عنصر نائب للمحتوى 9" descr="صورة تحتوي على نص, خريطة, رسم بياني, خطة&#10;&#10;تم إنشاء الوصف تلقائياً">
            <a:extLst>
              <a:ext uri="{FF2B5EF4-FFF2-40B4-BE49-F238E27FC236}">
                <a16:creationId xmlns:a16="http://schemas.microsoft.com/office/drawing/2014/main" id="{1757877D-3C29-A8E3-F22C-6C040E15EA87}"/>
              </a:ext>
            </a:extLst>
          </p:cNvPr>
          <p:cNvPicPr>
            <a:picLocks noGrp="1" noChangeAspect="1"/>
          </p:cNvPicPr>
          <p:nvPr>
            <p:ph idx="1"/>
          </p:nvPr>
        </p:nvPicPr>
        <p:blipFill>
          <a:blip r:embed="rId2"/>
          <a:stretch>
            <a:fillRect/>
          </a:stretch>
        </p:blipFill>
        <p:spPr>
          <a:xfrm>
            <a:off x="376843" y="1362456"/>
            <a:ext cx="7455957" cy="5018948"/>
          </a:xfrm>
        </p:spPr>
      </p:pic>
    </p:spTree>
    <p:extLst>
      <p:ext uri="{BB962C8B-B14F-4D97-AF65-F5344CB8AC3E}">
        <p14:creationId xmlns:p14="http://schemas.microsoft.com/office/powerpoint/2010/main" val="2310744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6CC33B2B-B475-4189-BA8F-3CF8248DC6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9144000" cy="6866467"/>
            <a:chOff x="0" y="-8467"/>
            <a:chExt cx="12192000" cy="6866467"/>
          </a:xfrm>
        </p:grpSpPr>
        <p:sp>
          <p:nvSpPr>
            <p:cNvPr id="51" name="Freeform 14">
              <a:extLst>
                <a:ext uri="{FF2B5EF4-FFF2-40B4-BE49-F238E27FC236}">
                  <a16:creationId xmlns:a16="http://schemas.microsoft.com/office/drawing/2014/main" id="{A59AAC92-4932-4D74-A545-BA3EEE56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cxnSp>
          <p:nvCxnSpPr>
            <p:cNvPr id="52" name="Straight Connector 51">
              <a:extLst>
                <a:ext uri="{FF2B5EF4-FFF2-40B4-BE49-F238E27FC236}">
                  <a16:creationId xmlns:a16="http://schemas.microsoft.com/office/drawing/2014/main" id="{B8446528-FA87-4017-B061-CF7EE79FA2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34D4B4D0-2493-42A2-AEEB-9970A64E8BC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54" name="Rectangle 23">
              <a:extLst>
                <a:ext uri="{FF2B5EF4-FFF2-40B4-BE49-F238E27FC236}">
                  <a16:creationId xmlns:a16="http://schemas.microsoft.com/office/drawing/2014/main" id="{676E13B7-7CB7-4489-914B-4012EE6EBF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5" name="Rectangle 25">
              <a:extLst>
                <a:ext uri="{FF2B5EF4-FFF2-40B4-BE49-F238E27FC236}">
                  <a16:creationId xmlns:a16="http://schemas.microsoft.com/office/drawing/2014/main" id="{F2159841-C096-430C-B748-E8D2A5C99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6" name="Isosceles Triangle 55">
              <a:extLst>
                <a:ext uri="{FF2B5EF4-FFF2-40B4-BE49-F238E27FC236}">
                  <a16:creationId xmlns:a16="http://schemas.microsoft.com/office/drawing/2014/main" id="{B4F167EF-5A0C-487E-8776-97310E39E0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7" name="Rectangle 27">
              <a:extLst>
                <a:ext uri="{FF2B5EF4-FFF2-40B4-BE49-F238E27FC236}">
                  <a16:creationId xmlns:a16="http://schemas.microsoft.com/office/drawing/2014/main" id="{9D8C053F-F025-4CB6-94C4-2841A20D68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8" name="Rectangle 28">
              <a:extLst>
                <a:ext uri="{FF2B5EF4-FFF2-40B4-BE49-F238E27FC236}">
                  <a16:creationId xmlns:a16="http://schemas.microsoft.com/office/drawing/2014/main" id="{78581BD0-3E75-48CB-A2A3-44DB1ACB6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9" name="Rectangle 29">
              <a:extLst>
                <a:ext uri="{FF2B5EF4-FFF2-40B4-BE49-F238E27FC236}">
                  <a16:creationId xmlns:a16="http://schemas.microsoft.com/office/drawing/2014/main" id="{E90D466A-AB95-4676-82CB-3BEC98AFF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0" name="Isosceles Triangle 59">
              <a:extLst>
                <a:ext uri="{FF2B5EF4-FFF2-40B4-BE49-F238E27FC236}">
                  <a16:creationId xmlns:a16="http://schemas.microsoft.com/office/drawing/2014/main" id="{3AFED863-874C-49D9-AE2F-B9DFF00D5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a:extLst>
              <a:ext uri="{FF2B5EF4-FFF2-40B4-BE49-F238E27FC236}">
                <a16:creationId xmlns:a16="http://schemas.microsoft.com/office/drawing/2014/main" id="{92D7D06D-48EF-4DFD-9EE0-064AFA7894C6}"/>
              </a:ext>
            </a:extLst>
          </p:cNvPr>
          <p:cNvSpPr>
            <a:spLocks noGrp="1"/>
          </p:cNvSpPr>
          <p:nvPr>
            <p:ph type="title"/>
          </p:nvPr>
        </p:nvSpPr>
        <p:spPr>
          <a:xfrm>
            <a:off x="4570806" y="1722427"/>
            <a:ext cx="2384695" cy="2328409"/>
          </a:xfrm>
        </p:spPr>
        <p:txBody>
          <a:bodyPr vert="horz" lIns="91440" tIns="45720" rIns="91440" bIns="45720" rtlCol="0" anchor="b">
            <a:normAutofit/>
          </a:bodyPr>
          <a:lstStyle/>
          <a:p>
            <a:pPr algn="r">
              <a:lnSpc>
                <a:spcPct val="90000"/>
              </a:lnSpc>
            </a:pPr>
            <a:r>
              <a:rPr lang="en-US" sz="4200" dirty="0"/>
              <a:t>Physical Topology</a:t>
            </a:r>
          </a:p>
        </p:txBody>
      </p:sp>
      <p:pic>
        <p:nvPicPr>
          <p:cNvPr id="11" name="Picture 10">
            <a:extLst>
              <a:ext uri="{FF2B5EF4-FFF2-40B4-BE49-F238E27FC236}">
                <a16:creationId xmlns:a16="http://schemas.microsoft.com/office/drawing/2014/main" id="{6190CAAF-6F47-007C-CCAE-B8C42C0ED30B}"/>
              </a:ext>
            </a:extLst>
          </p:cNvPr>
          <p:cNvPicPr>
            <a:picLocks noChangeAspect="1"/>
          </p:cNvPicPr>
          <p:nvPr/>
        </p:nvPicPr>
        <p:blipFill>
          <a:blip r:embed="rId2"/>
          <a:stretch>
            <a:fillRect/>
          </a:stretch>
        </p:blipFill>
        <p:spPr>
          <a:xfrm>
            <a:off x="0" y="1"/>
            <a:ext cx="4399075" cy="2748138"/>
          </a:xfrm>
          <a:prstGeom prst="rect">
            <a:avLst/>
          </a:prstGeom>
        </p:spPr>
      </p:pic>
      <p:pic>
        <p:nvPicPr>
          <p:cNvPr id="8" name="Picture 7" descr="A computer screen shot of several servers&#10;&#10;Description automatically generated">
            <a:extLst>
              <a:ext uri="{FF2B5EF4-FFF2-40B4-BE49-F238E27FC236}">
                <a16:creationId xmlns:a16="http://schemas.microsoft.com/office/drawing/2014/main" id="{BE0DB93F-104E-E64D-D2A4-052D634A8839}"/>
              </a:ext>
            </a:extLst>
          </p:cNvPr>
          <p:cNvPicPr>
            <a:picLocks noChangeAspect="1"/>
          </p:cNvPicPr>
          <p:nvPr/>
        </p:nvPicPr>
        <p:blipFill>
          <a:blip r:embed="rId3"/>
          <a:stretch>
            <a:fillRect/>
          </a:stretch>
        </p:blipFill>
        <p:spPr>
          <a:xfrm>
            <a:off x="-1" y="3424766"/>
            <a:ext cx="4399075" cy="3300230"/>
          </a:xfrm>
          <a:prstGeom prst="rect">
            <a:avLst/>
          </a:prstGeom>
        </p:spPr>
      </p:pic>
    </p:spTree>
    <p:extLst>
      <p:ext uri="{BB962C8B-B14F-4D97-AF65-F5344CB8AC3E}">
        <p14:creationId xmlns:p14="http://schemas.microsoft.com/office/powerpoint/2010/main" val="22507797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152550" y="609600"/>
            <a:ext cx="2802951" cy="1320800"/>
          </a:xfrm>
        </p:spPr>
        <p:txBody>
          <a:bodyPr>
            <a:normAutofit/>
          </a:bodyPr>
          <a:lstStyle/>
          <a:p>
            <a:pPr>
              <a:lnSpc>
                <a:spcPct val="90000"/>
              </a:lnSpc>
            </a:pPr>
            <a:r>
              <a:rPr lang="en-US" sz="2800"/>
              <a:t>Network Topology Design</a:t>
            </a:r>
          </a:p>
        </p:txBody>
      </p:sp>
      <p:sp>
        <p:nvSpPr>
          <p:cNvPr id="3" name="Content Placeholder 2"/>
          <p:cNvSpPr>
            <a:spLocks noGrp="1"/>
          </p:cNvSpPr>
          <p:nvPr>
            <p:ph idx="1"/>
          </p:nvPr>
        </p:nvSpPr>
        <p:spPr>
          <a:xfrm>
            <a:off x="3907172" y="2160589"/>
            <a:ext cx="3048329" cy="3880773"/>
          </a:xfrm>
        </p:spPr>
        <p:txBody>
          <a:bodyPr>
            <a:normAutofit lnSpcReduction="10000"/>
          </a:bodyPr>
          <a:lstStyle/>
          <a:p>
            <a:pPr>
              <a:lnSpc>
                <a:spcPct val="90000"/>
              </a:lnSpc>
            </a:pPr>
            <a:r>
              <a:rPr lang="en-US" sz="1700" dirty="0"/>
              <a:t>The network topology is structured to support both headquarters and branch operations effectively. It consists of Collapsed Core, and Access layers, optimizing data flow and management between multiple devices and locations.</a:t>
            </a:r>
          </a:p>
          <a:p>
            <a:pPr>
              <a:lnSpc>
                <a:spcPct val="90000"/>
              </a:lnSpc>
            </a:pPr>
            <a:endParaRPr lang="ar-EG" sz="1700" dirty="0"/>
          </a:p>
          <a:p>
            <a:pPr>
              <a:lnSpc>
                <a:spcPct val="90000"/>
              </a:lnSpc>
            </a:pPr>
            <a:r>
              <a:rPr lang="en-US" sz="1700" dirty="0"/>
              <a:t> This design ensures high availability and scalability for future expansions.</a:t>
            </a:r>
          </a:p>
        </p:txBody>
      </p:sp>
      <p:pic>
        <p:nvPicPr>
          <p:cNvPr id="8" name="Picture 7" descr="A map of a city&#10;&#10;Description automatically generated">
            <a:extLst>
              <a:ext uri="{FF2B5EF4-FFF2-40B4-BE49-F238E27FC236}">
                <a16:creationId xmlns:a16="http://schemas.microsoft.com/office/drawing/2014/main" id="{396013BB-1E33-04C5-D887-229102870E0E}"/>
              </a:ext>
            </a:extLst>
          </p:cNvPr>
          <p:cNvPicPr>
            <a:picLocks noChangeAspect="1"/>
          </p:cNvPicPr>
          <p:nvPr/>
        </p:nvPicPr>
        <p:blipFill>
          <a:blip r:embed="rId3"/>
          <a:srcRect l="12301" r="28699"/>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6" name="AutoShape 2" descr="دي اخر  حاجة باعتها والايميلين عندي خلصوا فا انا هحط البتاع دي واغير اللون وابعتها واللي عايز يعدل حاجة يعدلها">
            <a:extLst>
              <a:ext uri="{FF2B5EF4-FFF2-40B4-BE49-F238E27FC236}">
                <a16:creationId xmlns:a16="http://schemas.microsoft.com/office/drawing/2014/main" id="{D82630E4-7521-6D9B-42B7-838E543C9924}"/>
              </a:ext>
            </a:extLst>
          </p:cNvPr>
          <p:cNvSpPr>
            <a:spLocks noChangeAspect="1" noChangeArrowheads="1"/>
          </p:cNvSpPr>
          <p:nvPr/>
        </p:nvSpPr>
        <p:spPr bwMode="auto">
          <a:xfrm>
            <a:off x="4419600" y="58189"/>
            <a:ext cx="4216400" cy="679981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4" descr="دي اخر  حاجة باعتها والايميلين عندي خلصوا فا انا هحط البتاع دي واغير اللون وابعتها واللي عايز يعدل حاجة يعدلها">
            <a:extLst>
              <a:ext uri="{FF2B5EF4-FFF2-40B4-BE49-F238E27FC236}">
                <a16:creationId xmlns:a16="http://schemas.microsoft.com/office/drawing/2014/main" id="{3B43AC24-EB9A-3A96-C47E-2AAF8B915C3F}"/>
              </a:ext>
            </a:extLst>
          </p:cNvPr>
          <p:cNvSpPr>
            <a:spLocks noChangeAspect="1" noChangeArrowheads="1"/>
          </p:cNvSpPr>
          <p:nvPr/>
        </p:nvSpPr>
        <p:spPr bwMode="auto">
          <a:xfrm>
            <a:off x="4419600" y="-228601"/>
            <a:ext cx="3810000" cy="692034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Old computer monitors">
            <a:extLst>
              <a:ext uri="{FF2B5EF4-FFF2-40B4-BE49-F238E27FC236}">
                <a16:creationId xmlns:a16="http://schemas.microsoft.com/office/drawing/2014/main" id="{658BD0CA-4025-3DF8-2D89-E0F3253C0F27}"/>
              </a:ext>
            </a:extLst>
          </p:cNvPr>
          <p:cNvPicPr>
            <a:picLocks noChangeAspect="1"/>
          </p:cNvPicPr>
          <p:nvPr/>
        </p:nvPicPr>
        <p:blipFill>
          <a:blip r:embed="rId2"/>
          <a:srcRect l="18058" r="24761" b="-1"/>
          <a:stretch/>
        </p:blipFill>
        <p:spPr>
          <a:xfrm>
            <a:off x="3202390" y="-1"/>
            <a:ext cx="5941610"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p:cNvSpPr>
            <a:spLocks noGrp="1"/>
          </p:cNvSpPr>
          <p:nvPr>
            <p:ph type="title"/>
          </p:nvPr>
        </p:nvSpPr>
        <p:spPr>
          <a:xfrm>
            <a:off x="507999" y="609600"/>
            <a:ext cx="2888343" cy="1320800"/>
          </a:xfrm>
        </p:spPr>
        <p:txBody>
          <a:bodyPr>
            <a:normAutofit/>
          </a:bodyPr>
          <a:lstStyle/>
          <a:p>
            <a:pPr>
              <a:lnSpc>
                <a:spcPct val="90000"/>
              </a:lnSpc>
            </a:pPr>
            <a:r>
              <a:rPr lang="en-US" sz="3100"/>
              <a:t>Subnetting and IP Addressing</a:t>
            </a:r>
          </a:p>
        </p:txBody>
      </p:sp>
      <p:sp>
        <p:nvSpPr>
          <p:cNvPr id="3" name="Content Placeholder 2"/>
          <p:cNvSpPr>
            <a:spLocks noGrp="1"/>
          </p:cNvSpPr>
          <p:nvPr>
            <p:ph idx="1"/>
          </p:nvPr>
        </p:nvSpPr>
        <p:spPr>
          <a:xfrm>
            <a:off x="508000" y="2160589"/>
            <a:ext cx="2888342" cy="3880773"/>
          </a:xfrm>
        </p:spPr>
        <p:txBody>
          <a:bodyPr>
            <a:normAutofit lnSpcReduction="10000"/>
          </a:bodyPr>
          <a:lstStyle/>
          <a:p>
            <a:pPr>
              <a:lnSpc>
                <a:spcPct val="90000"/>
              </a:lnSpc>
            </a:pPr>
            <a:r>
              <a:rPr dirty="0"/>
              <a:t>Efficient use of IP addresses is achieved through Variable Length Subnet Masking (VLSM). This approach minimizes wasted addresses and allows for flexible scaling.</a:t>
            </a:r>
            <a:endParaRPr lang="ar-EG" dirty="0"/>
          </a:p>
          <a:p>
            <a:pPr>
              <a:lnSpc>
                <a:spcPct val="90000"/>
              </a:lnSpc>
            </a:pPr>
            <a:endParaRPr lang="ar-EG" dirty="0"/>
          </a:p>
          <a:p>
            <a:pPr>
              <a:lnSpc>
                <a:spcPct val="90000"/>
              </a:lnSpc>
            </a:pPr>
            <a:r>
              <a:rPr dirty="0"/>
              <a:t> Each device in the network is assigned an appropriate subnet to enhance routing efficiency and performance.</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chor="t">
            <a:normAutofit/>
          </a:bodyPr>
          <a:lstStyle/>
          <a:p>
            <a:r>
              <a:t>VLAN and SSH Management</a:t>
            </a:r>
          </a:p>
        </p:txBody>
      </p:sp>
      <p:sp>
        <p:nvSpPr>
          <p:cNvPr id="3" name="Content Placeholder 2"/>
          <p:cNvSpPr>
            <a:spLocks noGrp="1"/>
          </p:cNvSpPr>
          <p:nvPr>
            <p:ph idx="1"/>
          </p:nvPr>
        </p:nvSpPr>
        <p:spPr>
          <a:xfrm>
            <a:off x="4752215" y="2160589"/>
            <a:ext cx="2201035" cy="3880773"/>
          </a:xfrm>
        </p:spPr>
        <p:txBody>
          <a:bodyPr>
            <a:normAutofit/>
          </a:bodyPr>
          <a:lstStyle/>
          <a:p>
            <a:pPr>
              <a:lnSpc>
                <a:spcPct val="90000"/>
              </a:lnSpc>
            </a:pPr>
            <a:r>
              <a:rPr lang="en-US" sz="1400"/>
              <a:t>Implementing VLANs allows for logical segmentation of the network, enhancing security and performance.</a:t>
            </a:r>
          </a:p>
          <a:p>
            <a:pPr>
              <a:lnSpc>
                <a:spcPct val="90000"/>
              </a:lnSpc>
            </a:pPr>
            <a:endParaRPr lang="en-US" sz="1400"/>
          </a:p>
          <a:p>
            <a:pPr>
              <a:lnSpc>
                <a:spcPct val="90000"/>
              </a:lnSpc>
            </a:pPr>
            <a:r>
              <a:rPr lang="en-US" sz="1400"/>
              <a:t> Secure management via SSH ensures that only authorized personnel can access switch configurations, protecting against unauthorized changes.</a:t>
            </a:r>
          </a:p>
          <a:p>
            <a:pPr>
              <a:lnSpc>
                <a:spcPct val="90000"/>
              </a:lnSpc>
            </a:pPr>
            <a:endParaRPr lang="en-US" sz="1400"/>
          </a:p>
          <a:p>
            <a:pPr>
              <a:lnSpc>
                <a:spcPct val="90000"/>
              </a:lnSpc>
            </a:pPr>
            <a:endParaRPr lang="en-US" sz="1400"/>
          </a:p>
        </p:txBody>
      </p:sp>
      <p:pic>
        <p:nvPicPr>
          <p:cNvPr id="5" name="Picture 4">
            <a:extLst>
              <a:ext uri="{FF2B5EF4-FFF2-40B4-BE49-F238E27FC236}">
                <a16:creationId xmlns:a16="http://schemas.microsoft.com/office/drawing/2014/main" id="{2D10CD30-0D1E-83C7-AAD3-7DEAB5B1BA32}"/>
              </a:ext>
            </a:extLst>
          </p:cNvPr>
          <p:cNvPicPr>
            <a:picLocks noChangeAspect="1"/>
          </p:cNvPicPr>
          <p:nvPr/>
        </p:nvPicPr>
        <p:blipFill>
          <a:blip r:embed="rId2"/>
          <a:srcRect t="4590" r="2" b="1397"/>
          <a:stretch/>
        </p:blipFill>
        <p:spPr>
          <a:xfrm>
            <a:off x="508000" y="2159331"/>
            <a:ext cx="4067572" cy="388236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Basic Configuration for Devices</a:t>
            </a:r>
            <a:endParaRPr lang="en-US" dirty="0"/>
          </a:p>
        </p:txBody>
      </p:sp>
      <p:sp>
        <p:nvSpPr>
          <p:cNvPr id="3" name="Content Placeholder 2"/>
          <p:cNvSpPr>
            <a:spLocks noGrp="1"/>
          </p:cNvSpPr>
          <p:nvPr>
            <p:ph idx="1"/>
          </p:nvPr>
        </p:nvSpPr>
        <p:spPr>
          <a:xfrm>
            <a:off x="4239491" y="1962932"/>
            <a:ext cx="3175022" cy="3880773"/>
          </a:xfrm>
        </p:spPr>
        <p:txBody>
          <a:bodyPr>
            <a:normAutofit lnSpcReduction="10000"/>
          </a:bodyPr>
          <a:lstStyle/>
          <a:p>
            <a:r>
              <a:rPr dirty="0"/>
              <a:t>The basic configurations, including SSH, hostnames, and banner messages, establish a standardized environment for all network devices. </a:t>
            </a:r>
            <a:endParaRPr lang="en-US" dirty="0"/>
          </a:p>
          <a:p>
            <a:endParaRPr lang="en-US" dirty="0"/>
          </a:p>
          <a:p>
            <a:r>
              <a:rPr dirty="0"/>
              <a:t>Line </a:t>
            </a:r>
            <a:r>
              <a:rPr dirty="0" err="1"/>
              <a:t>vty</a:t>
            </a:r>
            <a:r>
              <a:rPr dirty="0"/>
              <a:t> and console settings provide secure access, while VTP ensures consistency in VLAN configurations across switches.</a:t>
            </a:r>
          </a:p>
        </p:txBody>
      </p:sp>
      <p:pic>
        <p:nvPicPr>
          <p:cNvPr id="7" name="Picture 6">
            <a:extLst>
              <a:ext uri="{FF2B5EF4-FFF2-40B4-BE49-F238E27FC236}">
                <a16:creationId xmlns:a16="http://schemas.microsoft.com/office/drawing/2014/main" id="{8481EF25-CE3A-11FB-F6CA-F26970D7B6FD}"/>
              </a:ext>
            </a:extLst>
          </p:cNvPr>
          <p:cNvPicPr>
            <a:picLocks noChangeAspect="1"/>
          </p:cNvPicPr>
          <p:nvPr/>
        </p:nvPicPr>
        <p:blipFill>
          <a:blip r:embed="rId2"/>
          <a:stretch>
            <a:fillRect/>
          </a:stretch>
        </p:blipFill>
        <p:spPr>
          <a:xfrm>
            <a:off x="-38744" y="2136372"/>
            <a:ext cx="4170169" cy="787586"/>
          </a:xfrm>
          <a:prstGeom prst="rect">
            <a:avLst/>
          </a:prstGeom>
        </p:spPr>
      </p:pic>
      <p:pic>
        <p:nvPicPr>
          <p:cNvPr id="9" name="Picture 8">
            <a:extLst>
              <a:ext uri="{FF2B5EF4-FFF2-40B4-BE49-F238E27FC236}">
                <a16:creationId xmlns:a16="http://schemas.microsoft.com/office/drawing/2014/main" id="{D56345A5-9D9D-DF2C-5E8C-A5734368D4BA}"/>
              </a:ext>
            </a:extLst>
          </p:cNvPr>
          <p:cNvPicPr>
            <a:picLocks noChangeAspect="1"/>
          </p:cNvPicPr>
          <p:nvPr/>
        </p:nvPicPr>
        <p:blipFill>
          <a:blip r:embed="rId3"/>
          <a:stretch>
            <a:fillRect/>
          </a:stretch>
        </p:blipFill>
        <p:spPr>
          <a:xfrm>
            <a:off x="0" y="3790604"/>
            <a:ext cx="4131425" cy="217793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8000" y="609600"/>
            <a:ext cx="6447501" cy="1320800"/>
          </a:xfrm>
        </p:spPr>
        <p:txBody>
          <a:bodyPr>
            <a:normAutofit/>
          </a:bodyPr>
          <a:lstStyle/>
          <a:p>
            <a:r>
              <a:rPr lang="en-US"/>
              <a:t>EtherChannel, HSRP</a:t>
            </a:r>
            <a:endParaRPr lang="en-US" dirty="0"/>
          </a:p>
        </p:txBody>
      </p:sp>
      <p:sp>
        <p:nvSpPr>
          <p:cNvPr id="3" name="Content Placeholder 2"/>
          <p:cNvSpPr>
            <a:spLocks noGrp="1"/>
          </p:cNvSpPr>
          <p:nvPr>
            <p:ph idx="1"/>
          </p:nvPr>
        </p:nvSpPr>
        <p:spPr>
          <a:xfrm>
            <a:off x="4747022" y="2160589"/>
            <a:ext cx="2208478" cy="3880773"/>
          </a:xfrm>
        </p:spPr>
        <p:txBody>
          <a:bodyPr>
            <a:normAutofit lnSpcReduction="10000"/>
          </a:bodyPr>
          <a:lstStyle/>
          <a:p>
            <a:pPr>
              <a:lnSpc>
                <a:spcPct val="90000"/>
              </a:lnSpc>
            </a:pPr>
            <a:r>
              <a:rPr lang="en-US" sz="1100" b="1" dirty="0"/>
              <a:t>EtherChannel</a:t>
            </a:r>
            <a:r>
              <a:rPr lang="en-US" sz="1100" dirty="0"/>
              <a:t> provides increased bandwidth and redundancy by combining multiple physical links between devices into a single logical link. This helps distribute traffic across all links, preventing a single point of failure and enhancing network performance.</a:t>
            </a:r>
          </a:p>
          <a:p>
            <a:pPr>
              <a:lnSpc>
                <a:spcPct val="90000"/>
              </a:lnSpc>
            </a:pPr>
            <a:endParaRPr lang="en-US" sz="1100" dirty="0"/>
          </a:p>
          <a:p>
            <a:pPr>
              <a:lnSpc>
                <a:spcPct val="90000"/>
              </a:lnSpc>
            </a:pPr>
            <a:r>
              <a:rPr lang="en-US" sz="1100" b="1" dirty="0"/>
              <a:t>HSRP</a:t>
            </a:r>
            <a:r>
              <a:rPr lang="en-US" sz="1100" dirty="0"/>
              <a:t> (Hot Standby Router Protocol) ensures high availability for routers and Layer 3 switches by allowing multiple routers to share a virtual IP address. If the primary router fails, the standby router immediately takes over without disrupting network traffic, ensuring continuous availability.</a:t>
            </a:r>
          </a:p>
          <a:p>
            <a:pPr>
              <a:lnSpc>
                <a:spcPct val="90000"/>
              </a:lnSpc>
            </a:pPr>
            <a:endParaRPr lang="en-US" sz="1100" dirty="0"/>
          </a:p>
          <a:p>
            <a:pPr>
              <a:lnSpc>
                <a:spcPct val="90000"/>
              </a:lnSpc>
            </a:pPr>
            <a:endParaRPr lang="en-US" sz="1100" dirty="0"/>
          </a:p>
        </p:txBody>
      </p:sp>
      <p:pic>
        <p:nvPicPr>
          <p:cNvPr id="11" name="Picture 10">
            <a:extLst>
              <a:ext uri="{FF2B5EF4-FFF2-40B4-BE49-F238E27FC236}">
                <a16:creationId xmlns:a16="http://schemas.microsoft.com/office/drawing/2014/main" id="{B3FF806A-3E58-6B3B-879D-BB01A7581F20}"/>
              </a:ext>
            </a:extLst>
          </p:cNvPr>
          <p:cNvPicPr>
            <a:picLocks noChangeAspect="1"/>
          </p:cNvPicPr>
          <p:nvPr/>
        </p:nvPicPr>
        <p:blipFill>
          <a:blip r:embed="rId2"/>
          <a:stretch>
            <a:fillRect/>
          </a:stretch>
        </p:blipFill>
        <p:spPr>
          <a:xfrm>
            <a:off x="508000" y="1736667"/>
            <a:ext cx="4065873" cy="2119745"/>
          </a:xfrm>
          <a:prstGeom prst="rect">
            <a:avLst/>
          </a:prstGeom>
        </p:spPr>
      </p:pic>
      <p:pic>
        <p:nvPicPr>
          <p:cNvPr id="8" name="Picture 7">
            <a:extLst>
              <a:ext uri="{FF2B5EF4-FFF2-40B4-BE49-F238E27FC236}">
                <a16:creationId xmlns:a16="http://schemas.microsoft.com/office/drawing/2014/main" id="{70DD42B0-994F-81DC-76CA-839A14C4CB58}"/>
              </a:ext>
            </a:extLst>
          </p:cNvPr>
          <p:cNvPicPr>
            <a:picLocks noChangeAspect="1"/>
          </p:cNvPicPr>
          <p:nvPr/>
        </p:nvPicPr>
        <p:blipFill>
          <a:blip r:embed="rId3"/>
          <a:stretch>
            <a:fillRect/>
          </a:stretch>
        </p:blipFill>
        <p:spPr>
          <a:xfrm>
            <a:off x="508001" y="4187816"/>
            <a:ext cx="4065872" cy="1479567"/>
          </a:xfrm>
          <a:prstGeom prst="rect">
            <a:avLst/>
          </a:prstGeom>
        </p:spPr>
      </p:pic>
      <p:sp>
        <p:nvSpPr>
          <p:cNvPr id="4" name="AutoShape 2">
            <a:extLst>
              <a:ext uri="{FF2B5EF4-FFF2-40B4-BE49-F238E27FC236}">
                <a16:creationId xmlns:a16="http://schemas.microsoft.com/office/drawing/2014/main" id="{E66AE50B-BBA6-1EE3-1415-20CEE7693288}"/>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742</TotalTime>
  <Words>1039</Words>
  <Application>Microsoft Office PowerPoint</Application>
  <PresentationFormat>عرض على الشاشة (4:3)</PresentationFormat>
  <Paragraphs>99</Paragraphs>
  <Slides>25</Slides>
  <Notes>1</Notes>
  <HiddenSlides>0</HiddenSlides>
  <MMClips>0</MMClips>
  <ScaleCrop>false</ScaleCrop>
  <HeadingPairs>
    <vt:vector size="6" baseType="variant">
      <vt:variant>
        <vt:lpstr>الخطوط المستخدمة</vt:lpstr>
      </vt:variant>
      <vt:variant>
        <vt:i4>4</vt:i4>
      </vt:variant>
      <vt:variant>
        <vt:lpstr>نسق</vt:lpstr>
      </vt:variant>
      <vt:variant>
        <vt:i4>1</vt:i4>
      </vt:variant>
      <vt:variant>
        <vt:lpstr>عناوين الشرائح</vt:lpstr>
      </vt:variant>
      <vt:variant>
        <vt:i4>25</vt:i4>
      </vt:variant>
    </vt:vector>
  </HeadingPairs>
  <TitlesOfParts>
    <vt:vector size="30" baseType="lpstr">
      <vt:lpstr>Aptos</vt:lpstr>
      <vt:lpstr>Arial</vt:lpstr>
      <vt:lpstr>Trebuchet MS</vt:lpstr>
      <vt:lpstr>Wingdings 3</vt:lpstr>
      <vt:lpstr>Facet</vt:lpstr>
      <vt:lpstr>InfraTech</vt:lpstr>
      <vt:lpstr>Project Overview</vt:lpstr>
      <vt:lpstr>            Logical Topology</vt:lpstr>
      <vt:lpstr>Physical Topology</vt:lpstr>
      <vt:lpstr>Network Topology Design</vt:lpstr>
      <vt:lpstr>Subnetting and IP Addressing</vt:lpstr>
      <vt:lpstr>VLAN and SSH Management</vt:lpstr>
      <vt:lpstr>Basic Configuration for Devices</vt:lpstr>
      <vt:lpstr>EtherChannel, HSRP</vt:lpstr>
      <vt:lpstr>OSPF</vt:lpstr>
      <vt:lpstr>Spanning Tree Protocol (STP) Implementation</vt:lpstr>
      <vt:lpstr>Layer 2 Security Configurations</vt:lpstr>
      <vt:lpstr>NAT and VPN Configuration</vt:lpstr>
      <vt:lpstr>Access Control Lists (ACLs) for Security</vt:lpstr>
      <vt:lpstr>Web Server Implementation</vt:lpstr>
      <vt:lpstr>FTP Server Setup</vt:lpstr>
      <vt:lpstr>Email Server Configuration</vt:lpstr>
      <vt:lpstr>RADIUS &amp; AAA Server Setup</vt:lpstr>
      <vt:lpstr>NTP &amp; Syslog Server Configuration</vt:lpstr>
      <vt:lpstr>DNS Server Configuration</vt:lpstr>
      <vt:lpstr>Wireless Configuration</vt:lpstr>
      <vt:lpstr>Wireless Network Features</vt:lpstr>
      <vt:lpstr>Ensuring All Deliverables are Complete</vt:lpstr>
      <vt:lpstr>Conclusion and Future Enhancements</vt:lpstr>
      <vt:lpstr>Thanks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DELL M4500</dc:creator>
  <cp:keywords/>
  <dc:description>generated using python-pptx</dc:description>
  <cp:lastModifiedBy>20812021100803</cp:lastModifiedBy>
  <cp:revision>8</cp:revision>
  <dcterms:created xsi:type="dcterms:W3CDTF">2013-01-27T09:14:16Z</dcterms:created>
  <dcterms:modified xsi:type="dcterms:W3CDTF">2024-10-23T17:05:55Z</dcterms:modified>
  <cp:category/>
</cp:coreProperties>
</file>

<file path=docProps/thumbnail.jpeg>
</file>